
<file path=[Content_Types].xml><?xml version="1.0" encoding="utf-8"?>
<Types xmlns="http://schemas.openxmlformats.org/package/2006/content-types">
  <Default Extension="png" ContentType="image/png"/>
  <Default Extension="jfif" ContentType="image/jpeg"/>
  <Default Extension="jpeg" ContentType="image/jpeg"/>
  <Default Extension="rels" ContentType="application/vnd.openxmlformats-package.relationships+xml"/>
  <Default Extension="xml" ContentType="application/xml"/>
  <Default Extension="gif" ContentType="image/gif"/>
  <Default Extension="jpg" ContentType="image/jp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5"/>
  </p:notesMasterIdLst>
  <p:sldIdLst>
    <p:sldId id="257" r:id="rId2"/>
    <p:sldId id="376" r:id="rId3"/>
    <p:sldId id="384" r:id="rId4"/>
    <p:sldId id="388" r:id="rId5"/>
    <p:sldId id="393" r:id="rId6"/>
    <p:sldId id="392" r:id="rId7"/>
    <p:sldId id="386" r:id="rId8"/>
    <p:sldId id="395" r:id="rId9"/>
    <p:sldId id="394" r:id="rId10"/>
    <p:sldId id="389" r:id="rId11"/>
    <p:sldId id="390" r:id="rId12"/>
    <p:sldId id="387" r:id="rId13"/>
    <p:sldId id="391" r:id="rId14"/>
  </p:sldIdLst>
  <p:sldSz cx="9144000" cy="6858000" type="screen4x3"/>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ean-Marc LIMOUSIN" initials="JL" lastIdx="10" clrIdx="0">
    <p:extLst>
      <p:ext uri="{19B8F6BF-5375-455C-9EA6-DF929625EA0E}">
        <p15:presenceInfo xmlns:p15="http://schemas.microsoft.com/office/powerpoint/2012/main" userId="S-1-5-21-57989841-2077806209-839522115-2177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9900"/>
    <a:srgbClr val="008000"/>
    <a:srgbClr val="FFFF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8" d="100"/>
          <a:sy n="78" d="100"/>
        </p:scale>
        <p:origin x="653" y="67"/>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commentAuthors" Target="commentAuthors.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1CDD47-A5B2-41F1-B0A3-562A62A020B5}" type="datetimeFigureOut">
              <a:rPr lang="fr-FR" smtClean="0"/>
              <a:pPr/>
              <a:t>05/12/2022</a:t>
            </a:fld>
            <a:endParaRPr lang="fr-FR"/>
          </a:p>
        </p:txBody>
      </p:sp>
      <p:sp>
        <p:nvSpPr>
          <p:cNvPr id="4" name="Espace réservé de l'image des diapositives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commentair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1D9BFD9-0DB3-4E7F-A6F4-0774D4732516}" type="slidenum">
              <a:rPr lang="fr-FR" smtClean="0"/>
              <a:pPr/>
              <a:t>‹N°›</a:t>
            </a:fld>
            <a:endParaRPr lang="fr-FR"/>
          </a:p>
        </p:txBody>
      </p:sp>
    </p:spTree>
    <p:extLst>
      <p:ext uri="{BB962C8B-B14F-4D97-AF65-F5344CB8AC3E}">
        <p14:creationId xmlns:p14="http://schemas.microsoft.com/office/powerpoint/2010/main" val="17374977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Espace réservé de l'image des diapositives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267" name="Espace réservé des not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fr-FR" sz="1200" kern="1200" dirty="0" smtClean="0">
                <a:solidFill>
                  <a:schemeClr val="tx1"/>
                </a:solidFill>
                <a:effectLst/>
                <a:latin typeface="+mn-lt"/>
                <a:ea typeface="+mn-ea"/>
                <a:cs typeface="+mn-cs"/>
              </a:rPr>
              <a:t>Un site expérimental emblématique du département pour l’étude de l’écophysiologie des arbres soumis à la sécheresse est le site expérimental de Puéchabon. Ce site suivi par le CEFE depuis les années 80 comporte plusieurs dispositifs expérimentaux de long-terme qui permettent d’étudier les flux biogéochimiques de l’écosystème, les effets de l’augmentation de la sécheresse et les effets de la gestion par éclaircie. Le site est de plus intégré dans deux infrastructures de recherche européennes : ICOS et AnaEE. Une tour de mesure des flux d’eau, de carbone et d’énergie entre la végétation et l’atmosphère est en cours de labellisation comme station de mesures de l’infrastructure européenne ICOS, pour Integrated </a:t>
            </a:r>
            <a:r>
              <a:rPr lang="fr-FR" sz="1200" kern="1200" dirty="0" err="1" smtClean="0">
                <a:solidFill>
                  <a:schemeClr val="tx1"/>
                </a:solidFill>
                <a:effectLst/>
                <a:latin typeface="+mn-lt"/>
                <a:ea typeface="+mn-ea"/>
                <a:cs typeface="+mn-cs"/>
              </a:rPr>
              <a:t>Carbon</a:t>
            </a:r>
            <a:r>
              <a:rPr lang="fr-FR" sz="1200" kern="1200" dirty="0" smtClean="0">
                <a:solidFill>
                  <a:schemeClr val="tx1"/>
                </a:solidFill>
                <a:effectLst/>
                <a:latin typeface="+mn-lt"/>
                <a:ea typeface="+mn-ea"/>
                <a:cs typeface="+mn-cs"/>
              </a:rPr>
              <a:t> </a:t>
            </a:r>
            <a:r>
              <a:rPr lang="fr-FR" sz="1200" kern="1200" dirty="0" err="1" smtClean="0">
                <a:solidFill>
                  <a:schemeClr val="tx1"/>
                </a:solidFill>
                <a:effectLst/>
                <a:latin typeface="+mn-lt"/>
                <a:ea typeface="+mn-ea"/>
                <a:cs typeface="+mn-cs"/>
              </a:rPr>
              <a:t>Observatory</a:t>
            </a:r>
            <a:r>
              <a:rPr lang="fr-FR" sz="1200" kern="1200" dirty="0" smtClean="0">
                <a:solidFill>
                  <a:schemeClr val="tx1"/>
                </a:solidFill>
                <a:effectLst/>
                <a:latin typeface="+mn-lt"/>
                <a:ea typeface="+mn-ea"/>
                <a:cs typeface="+mn-cs"/>
              </a:rPr>
              <a:t> System, qui est une infrastructure dédiée à la mesure en continue et sur le long-terme des flux de gaz à effet de serre des écosystèmes européen. Une expérience d’exclusion de pluie par gouttière qui réduite les précipitations de 30% depuis 2003 est en cours d’intégration dans l’infrastructure AnaEE pour </a:t>
            </a:r>
            <a:r>
              <a:rPr lang="fr-FR" sz="1200" kern="1200" dirty="0" err="1" smtClean="0">
                <a:solidFill>
                  <a:schemeClr val="tx1"/>
                </a:solidFill>
                <a:effectLst/>
                <a:latin typeface="+mn-lt"/>
                <a:ea typeface="+mn-ea"/>
                <a:cs typeface="+mn-cs"/>
              </a:rPr>
              <a:t>Analysis</a:t>
            </a:r>
            <a:r>
              <a:rPr lang="fr-FR" sz="1200" kern="1200" dirty="0" smtClean="0">
                <a:solidFill>
                  <a:schemeClr val="tx1"/>
                </a:solidFill>
                <a:effectLst/>
                <a:latin typeface="+mn-lt"/>
                <a:ea typeface="+mn-ea"/>
                <a:cs typeface="+mn-cs"/>
              </a:rPr>
              <a:t> and </a:t>
            </a:r>
            <a:r>
              <a:rPr lang="fr-FR" sz="1200" kern="1200" dirty="0" err="1" smtClean="0">
                <a:solidFill>
                  <a:schemeClr val="tx1"/>
                </a:solidFill>
                <a:effectLst/>
                <a:latin typeface="+mn-lt"/>
                <a:ea typeface="+mn-ea"/>
                <a:cs typeface="+mn-cs"/>
              </a:rPr>
              <a:t>Experimentation</a:t>
            </a:r>
            <a:r>
              <a:rPr lang="fr-FR" sz="1200" kern="1200" dirty="0" smtClean="0">
                <a:solidFill>
                  <a:schemeClr val="tx1"/>
                </a:solidFill>
                <a:effectLst/>
                <a:latin typeface="+mn-lt"/>
                <a:ea typeface="+mn-ea"/>
                <a:cs typeface="+mn-cs"/>
              </a:rPr>
              <a:t> on </a:t>
            </a:r>
            <a:r>
              <a:rPr lang="fr-FR" sz="1200" kern="1200" dirty="0" err="1" smtClean="0">
                <a:solidFill>
                  <a:schemeClr val="tx1"/>
                </a:solidFill>
                <a:effectLst/>
                <a:latin typeface="+mn-lt"/>
                <a:ea typeface="+mn-ea"/>
                <a:cs typeface="+mn-cs"/>
              </a:rPr>
              <a:t>Ecosystems</a:t>
            </a:r>
            <a:r>
              <a:rPr lang="fr-FR" sz="1200" kern="1200" dirty="0" smtClean="0">
                <a:solidFill>
                  <a:schemeClr val="tx1"/>
                </a:solidFill>
                <a:effectLst/>
                <a:latin typeface="+mn-lt"/>
                <a:ea typeface="+mn-ea"/>
                <a:cs typeface="+mn-cs"/>
              </a:rPr>
              <a:t> qui est une infrastructure dédiée aux expérimentations sur l’effet des pressions climatiques et anthropiques sur les écosystèmes. La complémentarité de ces différents dispositifs nous permet d’étudier les effets de la sécheresse à différentes échelles de temps : les fluctuations saisonnières de sécheresse peuvent être étudiées grâce aux mesures en continu, les fluctuations interannuelles de ressource en eau grâce aux suivis à long-terme, et les tendances climatiques futures peuvent être anticipées grâce aux expériences de manipulation du climat in situ.</a:t>
            </a:r>
            <a:endParaRPr lang="fr-FR" sz="1200" kern="1200" dirty="0">
              <a:solidFill>
                <a:schemeClr val="tx1"/>
              </a:solidFill>
              <a:effectLst/>
              <a:latin typeface="+mn-lt"/>
              <a:ea typeface="+mn-ea"/>
              <a:cs typeface="+mn-cs"/>
            </a:endParaRPr>
          </a:p>
        </p:txBody>
      </p:sp>
      <p:sp>
        <p:nvSpPr>
          <p:cNvPr id="11268" name="Espace réservé du numéro de diapositiv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5332C133-CF74-4781-AE1E-F8CD7CDE3DD1}" type="slidenum">
              <a:rPr lang="fr-FR" altLang="fr-FR" sz="1200" smtClean="0"/>
              <a:pPr/>
              <a:t>3</a:t>
            </a:fld>
            <a:endParaRPr lang="fr-FR" altLang="fr-FR" sz="1200" smtClean="0"/>
          </a:p>
        </p:txBody>
      </p:sp>
    </p:spTree>
    <p:extLst>
      <p:ext uri="{BB962C8B-B14F-4D97-AF65-F5344CB8AC3E}">
        <p14:creationId xmlns:p14="http://schemas.microsoft.com/office/powerpoint/2010/main" val="8245040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Espace réservé de l'image des diapositives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267" name="Espace réservé des not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fr-FR" sz="1200" kern="1200" dirty="0" smtClean="0">
                <a:solidFill>
                  <a:schemeClr val="tx1"/>
                </a:solidFill>
                <a:effectLst/>
                <a:latin typeface="+mn-lt"/>
                <a:ea typeface="+mn-ea"/>
                <a:cs typeface="+mn-cs"/>
              </a:rPr>
              <a:t>Un site expérimental emblématique du département pour l’étude de l’écophysiologie des arbres soumis à la sécheresse est le site expérimental de Puéchabon. Ce site suivi par le CEFE depuis les années 80 comporte plusieurs dispositifs expérimentaux de long-terme qui permettent d’étudier les flux biogéochimiques de l’écosystème, les effets de l’augmentation de la sécheresse et les effets de la gestion par éclaircie. Le site est de plus intégré dans deux infrastructures de recherche européennes : ICOS et AnaEE. Une tour de mesure des flux d’eau, de carbone et d’énergie entre la végétation et l’atmosphère est en cours de labellisation comme station de mesures de l’infrastructure européenne ICOS, pour Integrated </a:t>
            </a:r>
            <a:r>
              <a:rPr lang="fr-FR" sz="1200" kern="1200" dirty="0" err="1" smtClean="0">
                <a:solidFill>
                  <a:schemeClr val="tx1"/>
                </a:solidFill>
                <a:effectLst/>
                <a:latin typeface="+mn-lt"/>
                <a:ea typeface="+mn-ea"/>
                <a:cs typeface="+mn-cs"/>
              </a:rPr>
              <a:t>Carbon</a:t>
            </a:r>
            <a:r>
              <a:rPr lang="fr-FR" sz="1200" kern="1200" dirty="0" smtClean="0">
                <a:solidFill>
                  <a:schemeClr val="tx1"/>
                </a:solidFill>
                <a:effectLst/>
                <a:latin typeface="+mn-lt"/>
                <a:ea typeface="+mn-ea"/>
                <a:cs typeface="+mn-cs"/>
              </a:rPr>
              <a:t> </a:t>
            </a:r>
            <a:r>
              <a:rPr lang="fr-FR" sz="1200" kern="1200" dirty="0" err="1" smtClean="0">
                <a:solidFill>
                  <a:schemeClr val="tx1"/>
                </a:solidFill>
                <a:effectLst/>
                <a:latin typeface="+mn-lt"/>
                <a:ea typeface="+mn-ea"/>
                <a:cs typeface="+mn-cs"/>
              </a:rPr>
              <a:t>Observatory</a:t>
            </a:r>
            <a:r>
              <a:rPr lang="fr-FR" sz="1200" kern="1200" dirty="0" smtClean="0">
                <a:solidFill>
                  <a:schemeClr val="tx1"/>
                </a:solidFill>
                <a:effectLst/>
                <a:latin typeface="+mn-lt"/>
                <a:ea typeface="+mn-ea"/>
                <a:cs typeface="+mn-cs"/>
              </a:rPr>
              <a:t> System, qui est une infrastructure dédiée à la mesure en continue et sur le long-terme des flux de gaz à effet de serre des écosystèmes européen. Une expérience d’exclusion de pluie par gouttière qui réduite les précipitations de 30% depuis 2003 est en cours d’intégration dans l’infrastructure AnaEE pour </a:t>
            </a:r>
            <a:r>
              <a:rPr lang="fr-FR" sz="1200" kern="1200" dirty="0" err="1" smtClean="0">
                <a:solidFill>
                  <a:schemeClr val="tx1"/>
                </a:solidFill>
                <a:effectLst/>
                <a:latin typeface="+mn-lt"/>
                <a:ea typeface="+mn-ea"/>
                <a:cs typeface="+mn-cs"/>
              </a:rPr>
              <a:t>Analysis</a:t>
            </a:r>
            <a:r>
              <a:rPr lang="fr-FR" sz="1200" kern="1200" dirty="0" smtClean="0">
                <a:solidFill>
                  <a:schemeClr val="tx1"/>
                </a:solidFill>
                <a:effectLst/>
                <a:latin typeface="+mn-lt"/>
                <a:ea typeface="+mn-ea"/>
                <a:cs typeface="+mn-cs"/>
              </a:rPr>
              <a:t> and </a:t>
            </a:r>
            <a:r>
              <a:rPr lang="fr-FR" sz="1200" kern="1200" dirty="0" err="1" smtClean="0">
                <a:solidFill>
                  <a:schemeClr val="tx1"/>
                </a:solidFill>
                <a:effectLst/>
                <a:latin typeface="+mn-lt"/>
                <a:ea typeface="+mn-ea"/>
                <a:cs typeface="+mn-cs"/>
              </a:rPr>
              <a:t>Experimentation</a:t>
            </a:r>
            <a:r>
              <a:rPr lang="fr-FR" sz="1200" kern="1200" dirty="0" smtClean="0">
                <a:solidFill>
                  <a:schemeClr val="tx1"/>
                </a:solidFill>
                <a:effectLst/>
                <a:latin typeface="+mn-lt"/>
                <a:ea typeface="+mn-ea"/>
                <a:cs typeface="+mn-cs"/>
              </a:rPr>
              <a:t> on </a:t>
            </a:r>
            <a:r>
              <a:rPr lang="fr-FR" sz="1200" kern="1200" dirty="0" err="1" smtClean="0">
                <a:solidFill>
                  <a:schemeClr val="tx1"/>
                </a:solidFill>
                <a:effectLst/>
                <a:latin typeface="+mn-lt"/>
                <a:ea typeface="+mn-ea"/>
                <a:cs typeface="+mn-cs"/>
              </a:rPr>
              <a:t>Ecosystems</a:t>
            </a:r>
            <a:r>
              <a:rPr lang="fr-FR" sz="1200" kern="1200" dirty="0" smtClean="0">
                <a:solidFill>
                  <a:schemeClr val="tx1"/>
                </a:solidFill>
                <a:effectLst/>
                <a:latin typeface="+mn-lt"/>
                <a:ea typeface="+mn-ea"/>
                <a:cs typeface="+mn-cs"/>
              </a:rPr>
              <a:t> qui est une infrastructure dédiée aux expérimentations sur l’effet des pressions climatiques et anthropiques sur les écosystèmes. La complémentarité de ces différents dispositifs nous permet d’étudier les effets de la sécheresse à différentes échelles de temps : les fluctuations saisonnières de sécheresse peuvent être étudiées grâce aux mesures en continu, les fluctuations interannuelles de ressource en eau grâce aux suivis à long-terme, et les tendances climatiques futures peuvent être anticipées grâce aux expériences de manipulation du climat in situ.</a:t>
            </a:r>
            <a:endParaRPr lang="fr-FR" sz="1200" kern="1200" dirty="0">
              <a:solidFill>
                <a:schemeClr val="tx1"/>
              </a:solidFill>
              <a:effectLst/>
              <a:latin typeface="+mn-lt"/>
              <a:ea typeface="+mn-ea"/>
              <a:cs typeface="+mn-cs"/>
            </a:endParaRPr>
          </a:p>
        </p:txBody>
      </p:sp>
      <p:sp>
        <p:nvSpPr>
          <p:cNvPr id="11268" name="Espace réservé du numéro de diapositiv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5332C133-CF74-4781-AE1E-F8CD7CDE3DD1}" type="slidenum">
              <a:rPr lang="fr-FR" altLang="fr-FR" sz="1200" smtClean="0"/>
              <a:pPr/>
              <a:t>12</a:t>
            </a:fld>
            <a:endParaRPr lang="fr-FR" altLang="fr-FR" sz="1200" smtClean="0"/>
          </a:p>
        </p:txBody>
      </p:sp>
    </p:spTree>
    <p:extLst>
      <p:ext uri="{BB962C8B-B14F-4D97-AF65-F5344CB8AC3E}">
        <p14:creationId xmlns:p14="http://schemas.microsoft.com/office/powerpoint/2010/main" val="19645332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Espace réservé de l'image des diapositives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267" name="Espace réservé des not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fr-FR" sz="1200" kern="1200" dirty="0" smtClean="0">
                <a:solidFill>
                  <a:schemeClr val="tx1"/>
                </a:solidFill>
                <a:effectLst/>
                <a:latin typeface="+mn-lt"/>
                <a:ea typeface="+mn-ea"/>
                <a:cs typeface="+mn-cs"/>
              </a:rPr>
              <a:t>Un site expérimental emblématique du département pour l’étude de l’écophysiologie des arbres soumis à la sécheresse est le site expérimental de Puéchabon. Ce site suivi par le CEFE depuis les années 80 comporte plusieurs dispositifs expérimentaux de long-terme qui permettent d’étudier les flux biogéochimiques de l’écosystème, les effets de l’augmentation de la sécheresse et les effets de la gestion par éclaircie. Le site est de plus intégré dans deux infrastructures de recherche européennes : ICOS et AnaEE. Une tour de mesure des flux d’eau, de carbone et d’énergie entre la végétation et l’atmosphère est en cours de labellisation comme station de mesures de l’infrastructure européenne ICOS, pour Integrated </a:t>
            </a:r>
            <a:r>
              <a:rPr lang="fr-FR" sz="1200" kern="1200" dirty="0" err="1" smtClean="0">
                <a:solidFill>
                  <a:schemeClr val="tx1"/>
                </a:solidFill>
                <a:effectLst/>
                <a:latin typeface="+mn-lt"/>
                <a:ea typeface="+mn-ea"/>
                <a:cs typeface="+mn-cs"/>
              </a:rPr>
              <a:t>Carbon</a:t>
            </a:r>
            <a:r>
              <a:rPr lang="fr-FR" sz="1200" kern="1200" dirty="0" smtClean="0">
                <a:solidFill>
                  <a:schemeClr val="tx1"/>
                </a:solidFill>
                <a:effectLst/>
                <a:latin typeface="+mn-lt"/>
                <a:ea typeface="+mn-ea"/>
                <a:cs typeface="+mn-cs"/>
              </a:rPr>
              <a:t> </a:t>
            </a:r>
            <a:r>
              <a:rPr lang="fr-FR" sz="1200" kern="1200" dirty="0" err="1" smtClean="0">
                <a:solidFill>
                  <a:schemeClr val="tx1"/>
                </a:solidFill>
                <a:effectLst/>
                <a:latin typeface="+mn-lt"/>
                <a:ea typeface="+mn-ea"/>
                <a:cs typeface="+mn-cs"/>
              </a:rPr>
              <a:t>Observatory</a:t>
            </a:r>
            <a:r>
              <a:rPr lang="fr-FR" sz="1200" kern="1200" dirty="0" smtClean="0">
                <a:solidFill>
                  <a:schemeClr val="tx1"/>
                </a:solidFill>
                <a:effectLst/>
                <a:latin typeface="+mn-lt"/>
                <a:ea typeface="+mn-ea"/>
                <a:cs typeface="+mn-cs"/>
              </a:rPr>
              <a:t> System, qui est une infrastructure dédiée à la mesure en continue et sur le long-terme des flux de gaz à effet de serre des écosystèmes européen. Une expérience d’exclusion de pluie par gouttière qui réduite les précipitations de 30% depuis 2003 est en cours d’intégration dans l’infrastructure AnaEE pour </a:t>
            </a:r>
            <a:r>
              <a:rPr lang="fr-FR" sz="1200" kern="1200" dirty="0" err="1" smtClean="0">
                <a:solidFill>
                  <a:schemeClr val="tx1"/>
                </a:solidFill>
                <a:effectLst/>
                <a:latin typeface="+mn-lt"/>
                <a:ea typeface="+mn-ea"/>
                <a:cs typeface="+mn-cs"/>
              </a:rPr>
              <a:t>Analysis</a:t>
            </a:r>
            <a:r>
              <a:rPr lang="fr-FR" sz="1200" kern="1200" dirty="0" smtClean="0">
                <a:solidFill>
                  <a:schemeClr val="tx1"/>
                </a:solidFill>
                <a:effectLst/>
                <a:latin typeface="+mn-lt"/>
                <a:ea typeface="+mn-ea"/>
                <a:cs typeface="+mn-cs"/>
              </a:rPr>
              <a:t> and </a:t>
            </a:r>
            <a:r>
              <a:rPr lang="fr-FR" sz="1200" kern="1200" dirty="0" err="1" smtClean="0">
                <a:solidFill>
                  <a:schemeClr val="tx1"/>
                </a:solidFill>
                <a:effectLst/>
                <a:latin typeface="+mn-lt"/>
                <a:ea typeface="+mn-ea"/>
                <a:cs typeface="+mn-cs"/>
              </a:rPr>
              <a:t>Experimentation</a:t>
            </a:r>
            <a:r>
              <a:rPr lang="fr-FR" sz="1200" kern="1200" dirty="0" smtClean="0">
                <a:solidFill>
                  <a:schemeClr val="tx1"/>
                </a:solidFill>
                <a:effectLst/>
                <a:latin typeface="+mn-lt"/>
                <a:ea typeface="+mn-ea"/>
                <a:cs typeface="+mn-cs"/>
              </a:rPr>
              <a:t> on </a:t>
            </a:r>
            <a:r>
              <a:rPr lang="fr-FR" sz="1200" kern="1200" dirty="0" err="1" smtClean="0">
                <a:solidFill>
                  <a:schemeClr val="tx1"/>
                </a:solidFill>
                <a:effectLst/>
                <a:latin typeface="+mn-lt"/>
                <a:ea typeface="+mn-ea"/>
                <a:cs typeface="+mn-cs"/>
              </a:rPr>
              <a:t>Ecosystems</a:t>
            </a:r>
            <a:r>
              <a:rPr lang="fr-FR" sz="1200" kern="1200" dirty="0" smtClean="0">
                <a:solidFill>
                  <a:schemeClr val="tx1"/>
                </a:solidFill>
                <a:effectLst/>
                <a:latin typeface="+mn-lt"/>
                <a:ea typeface="+mn-ea"/>
                <a:cs typeface="+mn-cs"/>
              </a:rPr>
              <a:t> qui est une infrastructure dédiée aux expérimentations sur l’effet des pressions climatiques et anthropiques sur les écosystèmes. La complémentarité de ces différents dispositifs nous permet d’étudier les effets de la sécheresse à différentes échelles de temps : les fluctuations saisonnières de sécheresse peuvent être étudiées grâce aux mesures en continu, les fluctuations interannuelles de ressource en eau grâce aux suivis à long-terme, et les tendances climatiques futures peuvent être anticipées grâce aux expériences de manipulation du climat in situ.</a:t>
            </a:r>
            <a:endParaRPr lang="fr-FR" sz="1200" kern="1200" dirty="0">
              <a:solidFill>
                <a:schemeClr val="tx1"/>
              </a:solidFill>
              <a:effectLst/>
              <a:latin typeface="+mn-lt"/>
              <a:ea typeface="+mn-ea"/>
              <a:cs typeface="+mn-cs"/>
            </a:endParaRPr>
          </a:p>
        </p:txBody>
      </p:sp>
      <p:sp>
        <p:nvSpPr>
          <p:cNvPr id="11268" name="Espace réservé du numéro de diapositiv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5332C133-CF74-4781-AE1E-F8CD7CDE3DD1}" type="slidenum">
              <a:rPr lang="fr-FR" altLang="fr-FR" sz="1200" smtClean="0"/>
              <a:pPr/>
              <a:t>13</a:t>
            </a:fld>
            <a:endParaRPr lang="fr-FR" altLang="fr-FR" sz="1200" smtClean="0"/>
          </a:p>
        </p:txBody>
      </p:sp>
    </p:spTree>
    <p:extLst>
      <p:ext uri="{BB962C8B-B14F-4D97-AF65-F5344CB8AC3E}">
        <p14:creationId xmlns:p14="http://schemas.microsoft.com/office/powerpoint/2010/main" val="16510602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Espace réservé de l'image des diapositives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267" name="Espace réservé des not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fr-FR" sz="1200" kern="1200" dirty="0" smtClean="0">
                <a:solidFill>
                  <a:schemeClr val="tx1"/>
                </a:solidFill>
                <a:effectLst/>
                <a:latin typeface="+mn-lt"/>
                <a:ea typeface="+mn-ea"/>
                <a:cs typeface="+mn-cs"/>
              </a:rPr>
              <a:t>Un site expérimental emblématique du département pour l’étude de l’écophysiologie des arbres soumis à la sécheresse est le site expérimental de Puéchabon. Ce site suivi par le CEFE depuis les années 80 comporte plusieurs dispositifs expérimentaux de long-terme qui permettent d’étudier les flux biogéochimiques de l’écosystème, les effets de l’augmentation de la sécheresse et les effets de la gestion par éclaircie. Le site est de plus intégré dans deux infrastructures de recherche européennes : ICOS et AnaEE. Une tour de mesure des flux d’eau, de carbone et d’énergie entre la végétation et l’atmosphère est en cours de labellisation comme station de mesures de l’infrastructure européenne ICOS, pour Integrated </a:t>
            </a:r>
            <a:r>
              <a:rPr lang="fr-FR" sz="1200" kern="1200" dirty="0" err="1" smtClean="0">
                <a:solidFill>
                  <a:schemeClr val="tx1"/>
                </a:solidFill>
                <a:effectLst/>
                <a:latin typeface="+mn-lt"/>
                <a:ea typeface="+mn-ea"/>
                <a:cs typeface="+mn-cs"/>
              </a:rPr>
              <a:t>Carbon</a:t>
            </a:r>
            <a:r>
              <a:rPr lang="fr-FR" sz="1200" kern="1200" dirty="0" smtClean="0">
                <a:solidFill>
                  <a:schemeClr val="tx1"/>
                </a:solidFill>
                <a:effectLst/>
                <a:latin typeface="+mn-lt"/>
                <a:ea typeface="+mn-ea"/>
                <a:cs typeface="+mn-cs"/>
              </a:rPr>
              <a:t> </a:t>
            </a:r>
            <a:r>
              <a:rPr lang="fr-FR" sz="1200" kern="1200" dirty="0" err="1" smtClean="0">
                <a:solidFill>
                  <a:schemeClr val="tx1"/>
                </a:solidFill>
                <a:effectLst/>
                <a:latin typeface="+mn-lt"/>
                <a:ea typeface="+mn-ea"/>
                <a:cs typeface="+mn-cs"/>
              </a:rPr>
              <a:t>Observatory</a:t>
            </a:r>
            <a:r>
              <a:rPr lang="fr-FR" sz="1200" kern="1200" dirty="0" smtClean="0">
                <a:solidFill>
                  <a:schemeClr val="tx1"/>
                </a:solidFill>
                <a:effectLst/>
                <a:latin typeface="+mn-lt"/>
                <a:ea typeface="+mn-ea"/>
                <a:cs typeface="+mn-cs"/>
              </a:rPr>
              <a:t> System, qui est une infrastructure dédiée à la mesure en continue et sur le long-terme des flux de gaz à effet de serre des écosystèmes européen. Une expérience d’exclusion de pluie par gouttière qui réduite les précipitations de 30% depuis 2003 est en cours d’intégration dans l’infrastructure AnaEE pour </a:t>
            </a:r>
            <a:r>
              <a:rPr lang="fr-FR" sz="1200" kern="1200" dirty="0" err="1" smtClean="0">
                <a:solidFill>
                  <a:schemeClr val="tx1"/>
                </a:solidFill>
                <a:effectLst/>
                <a:latin typeface="+mn-lt"/>
                <a:ea typeface="+mn-ea"/>
                <a:cs typeface="+mn-cs"/>
              </a:rPr>
              <a:t>Analysis</a:t>
            </a:r>
            <a:r>
              <a:rPr lang="fr-FR" sz="1200" kern="1200" dirty="0" smtClean="0">
                <a:solidFill>
                  <a:schemeClr val="tx1"/>
                </a:solidFill>
                <a:effectLst/>
                <a:latin typeface="+mn-lt"/>
                <a:ea typeface="+mn-ea"/>
                <a:cs typeface="+mn-cs"/>
              </a:rPr>
              <a:t> and </a:t>
            </a:r>
            <a:r>
              <a:rPr lang="fr-FR" sz="1200" kern="1200" dirty="0" err="1" smtClean="0">
                <a:solidFill>
                  <a:schemeClr val="tx1"/>
                </a:solidFill>
                <a:effectLst/>
                <a:latin typeface="+mn-lt"/>
                <a:ea typeface="+mn-ea"/>
                <a:cs typeface="+mn-cs"/>
              </a:rPr>
              <a:t>Experimentation</a:t>
            </a:r>
            <a:r>
              <a:rPr lang="fr-FR" sz="1200" kern="1200" dirty="0" smtClean="0">
                <a:solidFill>
                  <a:schemeClr val="tx1"/>
                </a:solidFill>
                <a:effectLst/>
                <a:latin typeface="+mn-lt"/>
                <a:ea typeface="+mn-ea"/>
                <a:cs typeface="+mn-cs"/>
              </a:rPr>
              <a:t> on </a:t>
            </a:r>
            <a:r>
              <a:rPr lang="fr-FR" sz="1200" kern="1200" dirty="0" err="1" smtClean="0">
                <a:solidFill>
                  <a:schemeClr val="tx1"/>
                </a:solidFill>
                <a:effectLst/>
                <a:latin typeface="+mn-lt"/>
                <a:ea typeface="+mn-ea"/>
                <a:cs typeface="+mn-cs"/>
              </a:rPr>
              <a:t>Ecosystems</a:t>
            </a:r>
            <a:r>
              <a:rPr lang="fr-FR" sz="1200" kern="1200" dirty="0" smtClean="0">
                <a:solidFill>
                  <a:schemeClr val="tx1"/>
                </a:solidFill>
                <a:effectLst/>
                <a:latin typeface="+mn-lt"/>
                <a:ea typeface="+mn-ea"/>
                <a:cs typeface="+mn-cs"/>
              </a:rPr>
              <a:t> qui est une infrastructure dédiée aux expérimentations sur l’effet des pressions climatiques et anthropiques sur les écosystèmes. La complémentarité de ces différents dispositifs nous permet d’étudier les effets de la sécheresse à différentes échelles de temps : les fluctuations saisonnières de sécheresse peuvent être étudiées grâce aux mesures en continu, les fluctuations interannuelles de ressource en eau grâce aux suivis à long-terme, et les tendances climatiques futures peuvent être anticipées grâce aux expériences de manipulation du climat in situ.</a:t>
            </a:r>
            <a:endParaRPr lang="fr-FR" sz="1200" kern="1200" dirty="0">
              <a:solidFill>
                <a:schemeClr val="tx1"/>
              </a:solidFill>
              <a:effectLst/>
              <a:latin typeface="+mn-lt"/>
              <a:ea typeface="+mn-ea"/>
              <a:cs typeface="+mn-cs"/>
            </a:endParaRPr>
          </a:p>
        </p:txBody>
      </p:sp>
      <p:sp>
        <p:nvSpPr>
          <p:cNvPr id="11268" name="Espace réservé du numéro de diapositiv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5332C133-CF74-4781-AE1E-F8CD7CDE3DD1}" type="slidenum">
              <a:rPr lang="fr-FR" altLang="fr-FR" sz="1200" smtClean="0"/>
              <a:pPr/>
              <a:t>4</a:t>
            </a:fld>
            <a:endParaRPr lang="fr-FR" altLang="fr-FR" sz="1200" smtClean="0"/>
          </a:p>
        </p:txBody>
      </p:sp>
    </p:spTree>
    <p:extLst>
      <p:ext uri="{BB962C8B-B14F-4D97-AF65-F5344CB8AC3E}">
        <p14:creationId xmlns:p14="http://schemas.microsoft.com/office/powerpoint/2010/main" val="30123280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Espace réservé de l'image des diapositives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267" name="Espace réservé des not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fr-FR" sz="1200" kern="1200" dirty="0" smtClean="0">
                <a:solidFill>
                  <a:schemeClr val="tx1"/>
                </a:solidFill>
                <a:effectLst/>
                <a:latin typeface="+mn-lt"/>
                <a:ea typeface="+mn-ea"/>
                <a:cs typeface="+mn-cs"/>
              </a:rPr>
              <a:t>Un site expérimental emblématique du département pour l’étude de l’écophysiologie des arbres soumis à la sécheresse est le site expérimental de Puéchabon. Ce site suivi par le CEFE depuis les années 80 comporte plusieurs dispositifs expérimentaux de long-terme qui permettent d’étudier les flux biogéochimiques de l’écosystème, les effets de l’augmentation de la sécheresse et les effets de la gestion par éclaircie. Le site est de plus intégré dans deux infrastructures de recherche européennes : ICOS et AnaEE. Une tour de mesure des flux d’eau, de carbone et d’énergie entre la végétation et l’atmosphère est en cours de labellisation comme station de mesures de l’infrastructure européenne ICOS, pour Integrated </a:t>
            </a:r>
            <a:r>
              <a:rPr lang="fr-FR" sz="1200" kern="1200" dirty="0" err="1" smtClean="0">
                <a:solidFill>
                  <a:schemeClr val="tx1"/>
                </a:solidFill>
                <a:effectLst/>
                <a:latin typeface="+mn-lt"/>
                <a:ea typeface="+mn-ea"/>
                <a:cs typeface="+mn-cs"/>
              </a:rPr>
              <a:t>Carbon</a:t>
            </a:r>
            <a:r>
              <a:rPr lang="fr-FR" sz="1200" kern="1200" dirty="0" smtClean="0">
                <a:solidFill>
                  <a:schemeClr val="tx1"/>
                </a:solidFill>
                <a:effectLst/>
                <a:latin typeface="+mn-lt"/>
                <a:ea typeface="+mn-ea"/>
                <a:cs typeface="+mn-cs"/>
              </a:rPr>
              <a:t> </a:t>
            </a:r>
            <a:r>
              <a:rPr lang="fr-FR" sz="1200" kern="1200" dirty="0" err="1" smtClean="0">
                <a:solidFill>
                  <a:schemeClr val="tx1"/>
                </a:solidFill>
                <a:effectLst/>
                <a:latin typeface="+mn-lt"/>
                <a:ea typeface="+mn-ea"/>
                <a:cs typeface="+mn-cs"/>
              </a:rPr>
              <a:t>Observatory</a:t>
            </a:r>
            <a:r>
              <a:rPr lang="fr-FR" sz="1200" kern="1200" dirty="0" smtClean="0">
                <a:solidFill>
                  <a:schemeClr val="tx1"/>
                </a:solidFill>
                <a:effectLst/>
                <a:latin typeface="+mn-lt"/>
                <a:ea typeface="+mn-ea"/>
                <a:cs typeface="+mn-cs"/>
              </a:rPr>
              <a:t> System, qui est une infrastructure dédiée à la mesure en continue et sur le long-terme des flux de gaz à effet de serre des écosystèmes européen. Une expérience d’exclusion de pluie par gouttière qui réduite les précipitations de 30% depuis 2003 est en cours d’intégration dans l’infrastructure AnaEE pour </a:t>
            </a:r>
            <a:r>
              <a:rPr lang="fr-FR" sz="1200" kern="1200" dirty="0" err="1" smtClean="0">
                <a:solidFill>
                  <a:schemeClr val="tx1"/>
                </a:solidFill>
                <a:effectLst/>
                <a:latin typeface="+mn-lt"/>
                <a:ea typeface="+mn-ea"/>
                <a:cs typeface="+mn-cs"/>
              </a:rPr>
              <a:t>Analysis</a:t>
            </a:r>
            <a:r>
              <a:rPr lang="fr-FR" sz="1200" kern="1200" dirty="0" smtClean="0">
                <a:solidFill>
                  <a:schemeClr val="tx1"/>
                </a:solidFill>
                <a:effectLst/>
                <a:latin typeface="+mn-lt"/>
                <a:ea typeface="+mn-ea"/>
                <a:cs typeface="+mn-cs"/>
              </a:rPr>
              <a:t> and </a:t>
            </a:r>
            <a:r>
              <a:rPr lang="fr-FR" sz="1200" kern="1200" dirty="0" err="1" smtClean="0">
                <a:solidFill>
                  <a:schemeClr val="tx1"/>
                </a:solidFill>
                <a:effectLst/>
                <a:latin typeface="+mn-lt"/>
                <a:ea typeface="+mn-ea"/>
                <a:cs typeface="+mn-cs"/>
              </a:rPr>
              <a:t>Experimentation</a:t>
            </a:r>
            <a:r>
              <a:rPr lang="fr-FR" sz="1200" kern="1200" dirty="0" smtClean="0">
                <a:solidFill>
                  <a:schemeClr val="tx1"/>
                </a:solidFill>
                <a:effectLst/>
                <a:latin typeface="+mn-lt"/>
                <a:ea typeface="+mn-ea"/>
                <a:cs typeface="+mn-cs"/>
              </a:rPr>
              <a:t> on </a:t>
            </a:r>
            <a:r>
              <a:rPr lang="fr-FR" sz="1200" kern="1200" dirty="0" err="1" smtClean="0">
                <a:solidFill>
                  <a:schemeClr val="tx1"/>
                </a:solidFill>
                <a:effectLst/>
                <a:latin typeface="+mn-lt"/>
                <a:ea typeface="+mn-ea"/>
                <a:cs typeface="+mn-cs"/>
              </a:rPr>
              <a:t>Ecosystems</a:t>
            </a:r>
            <a:r>
              <a:rPr lang="fr-FR" sz="1200" kern="1200" dirty="0" smtClean="0">
                <a:solidFill>
                  <a:schemeClr val="tx1"/>
                </a:solidFill>
                <a:effectLst/>
                <a:latin typeface="+mn-lt"/>
                <a:ea typeface="+mn-ea"/>
                <a:cs typeface="+mn-cs"/>
              </a:rPr>
              <a:t> qui est une infrastructure dédiée aux expérimentations sur l’effet des pressions climatiques et anthropiques sur les écosystèmes. La complémentarité de ces différents dispositifs nous permet d’étudier les effets de la sécheresse à différentes échelles de temps : les fluctuations saisonnières de sécheresse peuvent être étudiées grâce aux mesures en continu, les fluctuations interannuelles de ressource en eau grâce aux suivis à long-terme, et les tendances climatiques futures peuvent être anticipées grâce aux expériences de manipulation du climat in situ.</a:t>
            </a:r>
            <a:endParaRPr lang="fr-FR" sz="1200" kern="1200" dirty="0">
              <a:solidFill>
                <a:schemeClr val="tx1"/>
              </a:solidFill>
              <a:effectLst/>
              <a:latin typeface="+mn-lt"/>
              <a:ea typeface="+mn-ea"/>
              <a:cs typeface="+mn-cs"/>
            </a:endParaRPr>
          </a:p>
        </p:txBody>
      </p:sp>
      <p:sp>
        <p:nvSpPr>
          <p:cNvPr id="11268" name="Espace réservé du numéro de diapositiv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5332C133-CF74-4781-AE1E-F8CD7CDE3DD1}" type="slidenum">
              <a:rPr lang="fr-FR" altLang="fr-FR" sz="1200" smtClean="0"/>
              <a:pPr/>
              <a:t>5</a:t>
            </a:fld>
            <a:endParaRPr lang="fr-FR" altLang="fr-FR" sz="1200" smtClean="0"/>
          </a:p>
        </p:txBody>
      </p:sp>
    </p:spTree>
    <p:extLst>
      <p:ext uri="{BB962C8B-B14F-4D97-AF65-F5344CB8AC3E}">
        <p14:creationId xmlns:p14="http://schemas.microsoft.com/office/powerpoint/2010/main" val="34729067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Espace réservé de l'image des diapositives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267" name="Espace réservé des not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fr-FR" sz="1200" kern="1200" dirty="0" smtClean="0">
                <a:solidFill>
                  <a:schemeClr val="tx1"/>
                </a:solidFill>
                <a:effectLst/>
                <a:latin typeface="+mn-lt"/>
                <a:ea typeface="+mn-ea"/>
                <a:cs typeface="+mn-cs"/>
              </a:rPr>
              <a:t>Un site expérimental emblématique du département pour l’étude de l’écophysiologie des arbres soumis à la sécheresse est le site expérimental de Puéchabon. Ce site suivi par le CEFE depuis les années 80 comporte plusieurs dispositifs expérimentaux de long-terme qui permettent d’étudier les flux biogéochimiques de l’écosystème, les effets de l’augmentation de la sécheresse et les effets de la gestion par éclaircie. Le site est de plus intégré dans deux infrastructures de recherche européennes : ICOS et AnaEE. Une tour de mesure des flux d’eau, de carbone et d’énergie entre la végétation et l’atmosphère est en cours de labellisation comme station de mesures de l’infrastructure européenne ICOS, pour Integrated </a:t>
            </a:r>
            <a:r>
              <a:rPr lang="fr-FR" sz="1200" kern="1200" dirty="0" err="1" smtClean="0">
                <a:solidFill>
                  <a:schemeClr val="tx1"/>
                </a:solidFill>
                <a:effectLst/>
                <a:latin typeface="+mn-lt"/>
                <a:ea typeface="+mn-ea"/>
                <a:cs typeface="+mn-cs"/>
              </a:rPr>
              <a:t>Carbon</a:t>
            </a:r>
            <a:r>
              <a:rPr lang="fr-FR" sz="1200" kern="1200" dirty="0" smtClean="0">
                <a:solidFill>
                  <a:schemeClr val="tx1"/>
                </a:solidFill>
                <a:effectLst/>
                <a:latin typeface="+mn-lt"/>
                <a:ea typeface="+mn-ea"/>
                <a:cs typeface="+mn-cs"/>
              </a:rPr>
              <a:t> </a:t>
            </a:r>
            <a:r>
              <a:rPr lang="fr-FR" sz="1200" kern="1200" dirty="0" err="1" smtClean="0">
                <a:solidFill>
                  <a:schemeClr val="tx1"/>
                </a:solidFill>
                <a:effectLst/>
                <a:latin typeface="+mn-lt"/>
                <a:ea typeface="+mn-ea"/>
                <a:cs typeface="+mn-cs"/>
              </a:rPr>
              <a:t>Observatory</a:t>
            </a:r>
            <a:r>
              <a:rPr lang="fr-FR" sz="1200" kern="1200" dirty="0" smtClean="0">
                <a:solidFill>
                  <a:schemeClr val="tx1"/>
                </a:solidFill>
                <a:effectLst/>
                <a:latin typeface="+mn-lt"/>
                <a:ea typeface="+mn-ea"/>
                <a:cs typeface="+mn-cs"/>
              </a:rPr>
              <a:t> System, qui est une infrastructure dédiée à la mesure en continue et sur le long-terme des flux de gaz à effet de serre des écosystèmes européen. Une expérience d’exclusion de pluie par gouttière qui réduite les précipitations de 30% depuis 2003 est en cours d’intégration dans l’infrastructure AnaEE pour </a:t>
            </a:r>
            <a:r>
              <a:rPr lang="fr-FR" sz="1200" kern="1200" dirty="0" err="1" smtClean="0">
                <a:solidFill>
                  <a:schemeClr val="tx1"/>
                </a:solidFill>
                <a:effectLst/>
                <a:latin typeface="+mn-lt"/>
                <a:ea typeface="+mn-ea"/>
                <a:cs typeface="+mn-cs"/>
              </a:rPr>
              <a:t>Analysis</a:t>
            </a:r>
            <a:r>
              <a:rPr lang="fr-FR" sz="1200" kern="1200" dirty="0" smtClean="0">
                <a:solidFill>
                  <a:schemeClr val="tx1"/>
                </a:solidFill>
                <a:effectLst/>
                <a:latin typeface="+mn-lt"/>
                <a:ea typeface="+mn-ea"/>
                <a:cs typeface="+mn-cs"/>
              </a:rPr>
              <a:t> and </a:t>
            </a:r>
            <a:r>
              <a:rPr lang="fr-FR" sz="1200" kern="1200" dirty="0" err="1" smtClean="0">
                <a:solidFill>
                  <a:schemeClr val="tx1"/>
                </a:solidFill>
                <a:effectLst/>
                <a:latin typeface="+mn-lt"/>
                <a:ea typeface="+mn-ea"/>
                <a:cs typeface="+mn-cs"/>
              </a:rPr>
              <a:t>Experimentation</a:t>
            </a:r>
            <a:r>
              <a:rPr lang="fr-FR" sz="1200" kern="1200" dirty="0" smtClean="0">
                <a:solidFill>
                  <a:schemeClr val="tx1"/>
                </a:solidFill>
                <a:effectLst/>
                <a:latin typeface="+mn-lt"/>
                <a:ea typeface="+mn-ea"/>
                <a:cs typeface="+mn-cs"/>
              </a:rPr>
              <a:t> on </a:t>
            </a:r>
            <a:r>
              <a:rPr lang="fr-FR" sz="1200" kern="1200" dirty="0" err="1" smtClean="0">
                <a:solidFill>
                  <a:schemeClr val="tx1"/>
                </a:solidFill>
                <a:effectLst/>
                <a:latin typeface="+mn-lt"/>
                <a:ea typeface="+mn-ea"/>
                <a:cs typeface="+mn-cs"/>
              </a:rPr>
              <a:t>Ecosystems</a:t>
            </a:r>
            <a:r>
              <a:rPr lang="fr-FR" sz="1200" kern="1200" dirty="0" smtClean="0">
                <a:solidFill>
                  <a:schemeClr val="tx1"/>
                </a:solidFill>
                <a:effectLst/>
                <a:latin typeface="+mn-lt"/>
                <a:ea typeface="+mn-ea"/>
                <a:cs typeface="+mn-cs"/>
              </a:rPr>
              <a:t> qui est une infrastructure dédiée aux expérimentations sur l’effet des pressions climatiques et anthropiques sur les écosystèmes. La complémentarité de ces différents dispositifs nous permet d’étudier les effets de la sécheresse à différentes échelles de temps : les fluctuations saisonnières de sécheresse peuvent être étudiées grâce aux mesures en continu, les fluctuations interannuelles de ressource en eau grâce aux suivis à long-terme, et les tendances climatiques futures peuvent être anticipées grâce aux expériences de manipulation du climat in situ.</a:t>
            </a:r>
            <a:endParaRPr lang="fr-FR" sz="1200" kern="1200" dirty="0">
              <a:solidFill>
                <a:schemeClr val="tx1"/>
              </a:solidFill>
              <a:effectLst/>
              <a:latin typeface="+mn-lt"/>
              <a:ea typeface="+mn-ea"/>
              <a:cs typeface="+mn-cs"/>
            </a:endParaRPr>
          </a:p>
        </p:txBody>
      </p:sp>
      <p:sp>
        <p:nvSpPr>
          <p:cNvPr id="11268" name="Espace réservé du numéro de diapositiv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5332C133-CF74-4781-AE1E-F8CD7CDE3DD1}" type="slidenum">
              <a:rPr lang="fr-FR" altLang="fr-FR" sz="1200" smtClean="0"/>
              <a:pPr/>
              <a:t>6</a:t>
            </a:fld>
            <a:endParaRPr lang="fr-FR" altLang="fr-FR" sz="1200" smtClean="0"/>
          </a:p>
        </p:txBody>
      </p:sp>
    </p:spTree>
    <p:extLst>
      <p:ext uri="{BB962C8B-B14F-4D97-AF65-F5344CB8AC3E}">
        <p14:creationId xmlns:p14="http://schemas.microsoft.com/office/powerpoint/2010/main" val="7909956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Espace réservé de l'image des diapositives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267" name="Espace réservé des not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fr-FR" sz="1200" kern="1200" dirty="0" smtClean="0">
                <a:solidFill>
                  <a:schemeClr val="tx1"/>
                </a:solidFill>
                <a:effectLst/>
                <a:latin typeface="+mn-lt"/>
                <a:ea typeface="+mn-ea"/>
                <a:cs typeface="+mn-cs"/>
              </a:rPr>
              <a:t>Un site expérimental emblématique du département pour l’étude de l’écophysiologie des arbres soumis à la sécheresse est le site expérimental de Puéchabon. Ce site suivi par le CEFE depuis les années 80 comporte plusieurs dispositifs expérimentaux de long-terme qui permettent d’étudier les flux biogéochimiques de l’écosystème, les effets de l’augmentation de la sécheresse et les effets de la gestion par éclaircie. Le site est de plus intégré dans deux infrastructures de recherche européennes : ICOS et AnaEE. Une tour de mesure des flux d’eau, de carbone et d’énergie entre la végétation et l’atmosphère est en cours de labellisation comme station de mesures de l’infrastructure européenne ICOS, pour Integrated </a:t>
            </a:r>
            <a:r>
              <a:rPr lang="fr-FR" sz="1200" kern="1200" dirty="0" err="1" smtClean="0">
                <a:solidFill>
                  <a:schemeClr val="tx1"/>
                </a:solidFill>
                <a:effectLst/>
                <a:latin typeface="+mn-lt"/>
                <a:ea typeface="+mn-ea"/>
                <a:cs typeface="+mn-cs"/>
              </a:rPr>
              <a:t>Carbon</a:t>
            </a:r>
            <a:r>
              <a:rPr lang="fr-FR" sz="1200" kern="1200" dirty="0" smtClean="0">
                <a:solidFill>
                  <a:schemeClr val="tx1"/>
                </a:solidFill>
                <a:effectLst/>
                <a:latin typeface="+mn-lt"/>
                <a:ea typeface="+mn-ea"/>
                <a:cs typeface="+mn-cs"/>
              </a:rPr>
              <a:t> </a:t>
            </a:r>
            <a:r>
              <a:rPr lang="fr-FR" sz="1200" kern="1200" dirty="0" err="1" smtClean="0">
                <a:solidFill>
                  <a:schemeClr val="tx1"/>
                </a:solidFill>
                <a:effectLst/>
                <a:latin typeface="+mn-lt"/>
                <a:ea typeface="+mn-ea"/>
                <a:cs typeface="+mn-cs"/>
              </a:rPr>
              <a:t>Observatory</a:t>
            </a:r>
            <a:r>
              <a:rPr lang="fr-FR" sz="1200" kern="1200" dirty="0" smtClean="0">
                <a:solidFill>
                  <a:schemeClr val="tx1"/>
                </a:solidFill>
                <a:effectLst/>
                <a:latin typeface="+mn-lt"/>
                <a:ea typeface="+mn-ea"/>
                <a:cs typeface="+mn-cs"/>
              </a:rPr>
              <a:t> System, qui est une infrastructure dédiée à la mesure en continue et sur le long-terme des flux de gaz à effet de serre des écosystèmes européen. Une expérience d’exclusion de pluie par gouttière qui réduite les précipitations de 30% depuis 2003 est en cours d’intégration dans l’infrastructure AnaEE pour </a:t>
            </a:r>
            <a:r>
              <a:rPr lang="fr-FR" sz="1200" kern="1200" dirty="0" err="1" smtClean="0">
                <a:solidFill>
                  <a:schemeClr val="tx1"/>
                </a:solidFill>
                <a:effectLst/>
                <a:latin typeface="+mn-lt"/>
                <a:ea typeface="+mn-ea"/>
                <a:cs typeface="+mn-cs"/>
              </a:rPr>
              <a:t>Analysis</a:t>
            </a:r>
            <a:r>
              <a:rPr lang="fr-FR" sz="1200" kern="1200" dirty="0" smtClean="0">
                <a:solidFill>
                  <a:schemeClr val="tx1"/>
                </a:solidFill>
                <a:effectLst/>
                <a:latin typeface="+mn-lt"/>
                <a:ea typeface="+mn-ea"/>
                <a:cs typeface="+mn-cs"/>
              </a:rPr>
              <a:t> and </a:t>
            </a:r>
            <a:r>
              <a:rPr lang="fr-FR" sz="1200" kern="1200" dirty="0" err="1" smtClean="0">
                <a:solidFill>
                  <a:schemeClr val="tx1"/>
                </a:solidFill>
                <a:effectLst/>
                <a:latin typeface="+mn-lt"/>
                <a:ea typeface="+mn-ea"/>
                <a:cs typeface="+mn-cs"/>
              </a:rPr>
              <a:t>Experimentation</a:t>
            </a:r>
            <a:r>
              <a:rPr lang="fr-FR" sz="1200" kern="1200" dirty="0" smtClean="0">
                <a:solidFill>
                  <a:schemeClr val="tx1"/>
                </a:solidFill>
                <a:effectLst/>
                <a:latin typeface="+mn-lt"/>
                <a:ea typeface="+mn-ea"/>
                <a:cs typeface="+mn-cs"/>
              </a:rPr>
              <a:t> on </a:t>
            </a:r>
            <a:r>
              <a:rPr lang="fr-FR" sz="1200" kern="1200" dirty="0" err="1" smtClean="0">
                <a:solidFill>
                  <a:schemeClr val="tx1"/>
                </a:solidFill>
                <a:effectLst/>
                <a:latin typeface="+mn-lt"/>
                <a:ea typeface="+mn-ea"/>
                <a:cs typeface="+mn-cs"/>
              </a:rPr>
              <a:t>Ecosystems</a:t>
            </a:r>
            <a:r>
              <a:rPr lang="fr-FR" sz="1200" kern="1200" dirty="0" smtClean="0">
                <a:solidFill>
                  <a:schemeClr val="tx1"/>
                </a:solidFill>
                <a:effectLst/>
                <a:latin typeface="+mn-lt"/>
                <a:ea typeface="+mn-ea"/>
                <a:cs typeface="+mn-cs"/>
              </a:rPr>
              <a:t> qui est une infrastructure dédiée aux expérimentations sur l’effet des pressions climatiques et anthropiques sur les écosystèmes. La complémentarité de ces différents dispositifs nous permet d’étudier les effets de la sécheresse à différentes échelles de temps : les fluctuations saisonnières de sécheresse peuvent être étudiées grâce aux mesures en continu, les fluctuations interannuelles de ressource en eau grâce aux suivis à long-terme, et les tendances climatiques futures peuvent être anticipées grâce aux expériences de manipulation du climat in situ.</a:t>
            </a:r>
            <a:endParaRPr lang="fr-FR" sz="1200" kern="1200" dirty="0">
              <a:solidFill>
                <a:schemeClr val="tx1"/>
              </a:solidFill>
              <a:effectLst/>
              <a:latin typeface="+mn-lt"/>
              <a:ea typeface="+mn-ea"/>
              <a:cs typeface="+mn-cs"/>
            </a:endParaRPr>
          </a:p>
        </p:txBody>
      </p:sp>
      <p:sp>
        <p:nvSpPr>
          <p:cNvPr id="11268" name="Espace réservé du numéro de diapositiv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5332C133-CF74-4781-AE1E-F8CD7CDE3DD1}" type="slidenum">
              <a:rPr lang="fr-FR" altLang="fr-FR" sz="1200" smtClean="0"/>
              <a:pPr/>
              <a:t>7</a:t>
            </a:fld>
            <a:endParaRPr lang="fr-FR" altLang="fr-FR" sz="1200" smtClean="0"/>
          </a:p>
        </p:txBody>
      </p:sp>
    </p:spTree>
    <p:extLst>
      <p:ext uri="{BB962C8B-B14F-4D97-AF65-F5344CB8AC3E}">
        <p14:creationId xmlns:p14="http://schemas.microsoft.com/office/powerpoint/2010/main" val="1685675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Espace réservé de l'image des diapositives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267" name="Espace réservé des not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fr-FR" sz="1200" kern="1200" dirty="0" smtClean="0">
                <a:solidFill>
                  <a:schemeClr val="tx1"/>
                </a:solidFill>
                <a:effectLst/>
                <a:latin typeface="+mn-lt"/>
                <a:ea typeface="+mn-ea"/>
                <a:cs typeface="+mn-cs"/>
              </a:rPr>
              <a:t>Un site expérimental emblématique du département pour l’étude de l’écophysiologie des arbres soumis à la sécheresse est le site expérimental de Puéchabon. Ce site suivi par le CEFE depuis les années 80 comporte plusieurs dispositifs expérimentaux de long-terme qui permettent d’étudier les flux biogéochimiques de l’écosystème, les effets de l’augmentation de la sécheresse et les effets de la gestion par éclaircie. Le site est de plus intégré dans deux infrastructures de recherche européennes : ICOS et AnaEE. Une tour de mesure des flux d’eau, de carbone et d’énergie entre la végétation et l’atmosphère est en cours de labellisation comme station de mesures de l’infrastructure européenne ICOS, pour Integrated </a:t>
            </a:r>
            <a:r>
              <a:rPr lang="fr-FR" sz="1200" kern="1200" dirty="0" err="1" smtClean="0">
                <a:solidFill>
                  <a:schemeClr val="tx1"/>
                </a:solidFill>
                <a:effectLst/>
                <a:latin typeface="+mn-lt"/>
                <a:ea typeface="+mn-ea"/>
                <a:cs typeface="+mn-cs"/>
              </a:rPr>
              <a:t>Carbon</a:t>
            </a:r>
            <a:r>
              <a:rPr lang="fr-FR" sz="1200" kern="1200" dirty="0" smtClean="0">
                <a:solidFill>
                  <a:schemeClr val="tx1"/>
                </a:solidFill>
                <a:effectLst/>
                <a:latin typeface="+mn-lt"/>
                <a:ea typeface="+mn-ea"/>
                <a:cs typeface="+mn-cs"/>
              </a:rPr>
              <a:t> </a:t>
            </a:r>
            <a:r>
              <a:rPr lang="fr-FR" sz="1200" kern="1200" dirty="0" err="1" smtClean="0">
                <a:solidFill>
                  <a:schemeClr val="tx1"/>
                </a:solidFill>
                <a:effectLst/>
                <a:latin typeface="+mn-lt"/>
                <a:ea typeface="+mn-ea"/>
                <a:cs typeface="+mn-cs"/>
              </a:rPr>
              <a:t>Observatory</a:t>
            </a:r>
            <a:r>
              <a:rPr lang="fr-FR" sz="1200" kern="1200" dirty="0" smtClean="0">
                <a:solidFill>
                  <a:schemeClr val="tx1"/>
                </a:solidFill>
                <a:effectLst/>
                <a:latin typeface="+mn-lt"/>
                <a:ea typeface="+mn-ea"/>
                <a:cs typeface="+mn-cs"/>
              </a:rPr>
              <a:t> System, qui est une infrastructure dédiée à la mesure en continue et sur le long-terme des flux de gaz à effet de serre des écosystèmes européen. Une expérience d’exclusion de pluie par gouttière qui réduite les précipitations de 30% depuis 2003 est en cours d’intégration dans l’infrastructure AnaEE pour </a:t>
            </a:r>
            <a:r>
              <a:rPr lang="fr-FR" sz="1200" kern="1200" dirty="0" err="1" smtClean="0">
                <a:solidFill>
                  <a:schemeClr val="tx1"/>
                </a:solidFill>
                <a:effectLst/>
                <a:latin typeface="+mn-lt"/>
                <a:ea typeface="+mn-ea"/>
                <a:cs typeface="+mn-cs"/>
              </a:rPr>
              <a:t>Analysis</a:t>
            </a:r>
            <a:r>
              <a:rPr lang="fr-FR" sz="1200" kern="1200" dirty="0" smtClean="0">
                <a:solidFill>
                  <a:schemeClr val="tx1"/>
                </a:solidFill>
                <a:effectLst/>
                <a:latin typeface="+mn-lt"/>
                <a:ea typeface="+mn-ea"/>
                <a:cs typeface="+mn-cs"/>
              </a:rPr>
              <a:t> and </a:t>
            </a:r>
            <a:r>
              <a:rPr lang="fr-FR" sz="1200" kern="1200" dirty="0" err="1" smtClean="0">
                <a:solidFill>
                  <a:schemeClr val="tx1"/>
                </a:solidFill>
                <a:effectLst/>
                <a:latin typeface="+mn-lt"/>
                <a:ea typeface="+mn-ea"/>
                <a:cs typeface="+mn-cs"/>
              </a:rPr>
              <a:t>Experimentation</a:t>
            </a:r>
            <a:r>
              <a:rPr lang="fr-FR" sz="1200" kern="1200" dirty="0" smtClean="0">
                <a:solidFill>
                  <a:schemeClr val="tx1"/>
                </a:solidFill>
                <a:effectLst/>
                <a:latin typeface="+mn-lt"/>
                <a:ea typeface="+mn-ea"/>
                <a:cs typeface="+mn-cs"/>
              </a:rPr>
              <a:t> on </a:t>
            </a:r>
            <a:r>
              <a:rPr lang="fr-FR" sz="1200" kern="1200" dirty="0" err="1" smtClean="0">
                <a:solidFill>
                  <a:schemeClr val="tx1"/>
                </a:solidFill>
                <a:effectLst/>
                <a:latin typeface="+mn-lt"/>
                <a:ea typeface="+mn-ea"/>
                <a:cs typeface="+mn-cs"/>
              </a:rPr>
              <a:t>Ecosystems</a:t>
            </a:r>
            <a:r>
              <a:rPr lang="fr-FR" sz="1200" kern="1200" dirty="0" smtClean="0">
                <a:solidFill>
                  <a:schemeClr val="tx1"/>
                </a:solidFill>
                <a:effectLst/>
                <a:latin typeface="+mn-lt"/>
                <a:ea typeface="+mn-ea"/>
                <a:cs typeface="+mn-cs"/>
              </a:rPr>
              <a:t> qui est une infrastructure dédiée aux expérimentations sur l’effet des pressions climatiques et anthropiques sur les écosystèmes. La complémentarité de ces différents dispositifs nous permet d’étudier les effets de la sécheresse à différentes échelles de temps : les fluctuations saisonnières de sécheresse peuvent être étudiées grâce aux mesures en continu, les fluctuations interannuelles de ressource en eau grâce aux suivis à long-terme, et les tendances climatiques futures peuvent être anticipées grâce aux expériences de manipulation du climat in situ.</a:t>
            </a:r>
            <a:endParaRPr lang="fr-FR" sz="1200" kern="1200" dirty="0">
              <a:solidFill>
                <a:schemeClr val="tx1"/>
              </a:solidFill>
              <a:effectLst/>
              <a:latin typeface="+mn-lt"/>
              <a:ea typeface="+mn-ea"/>
              <a:cs typeface="+mn-cs"/>
            </a:endParaRPr>
          </a:p>
        </p:txBody>
      </p:sp>
      <p:sp>
        <p:nvSpPr>
          <p:cNvPr id="11268" name="Espace réservé du numéro de diapositiv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5332C133-CF74-4781-AE1E-F8CD7CDE3DD1}" type="slidenum">
              <a:rPr lang="fr-FR" altLang="fr-FR" sz="1200" smtClean="0"/>
              <a:pPr/>
              <a:t>8</a:t>
            </a:fld>
            <a:endParaRPr lang="fr-FR" altLang="fr-FR" sz="1200" smtClean="0"/>
          </a:p>
        </p:txBody>
      </p:sp>
    </p:spTree>
    <p:extLst>
      <p:ext uri="{BB962C8B-B14F-4D97-AF65-F5344CB8AC3E}">
        <p14:creationId xmlns:p14="http://schemas.microsoft.com/office/powerpoint/2010/main" val="12662694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Espace réservé de l'image des diapositives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267" name="Espace réservé des not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fr-FR" sz="1200" kern="1200" dirty="0" smtClean="0">
                <a:solidFill>
                  <a:schemeClr val="tx1"/>
                </a:solidFill>
                <a:effectLst/>
                <a:latin typeface="+mn-lt"/>
                <a:ea typeface="+mn-ea"/>
                <a:cs typeface="+mn-cs"/>
              </a:rPr>
              <a:t>Un site expérimental emblématique du département pour l’étude de l’écophysiologie des arbres soumis à la sécheresse est le site expérimental de Puéchabon. Ce site suivi par le CEFE depuis les années 80 comporte plusieurs dispositifs expérimentaux de long-terme qui permettent d’étudier les flux biogéochimiques de l’écosystème, les effets de l’augmentation de la sécheresse et les effets de la gestion par éclaircie. Le site est de plus intégré dans deux infrastructures de recherche européennes : ICOS et AnaEE. Une tour de mesure des flux d’eau, de carbone et d’énergie entre la végétation et l’atmosphère est en cours de labellisation comme station de mesures de l’infrastructure européenne ICOS, pour Integrated </a:t>
            </a:r>
            <a:r>
              <a:rPr lang="fr-FR" sz="1200" kern="1200" dirty="0" err="1" smtClean="0">
                <a:solidFill>
                  <a:schemeClr val="tx1"/>
                </a:solidFill>
                <a:effectLst/>
                <a:latin typeface="+mn-lt"/>
                <a:ea typeface="+mn-ea"/>
                <a:cs typeface="+mn-cs"/>
              </a:rPr>
              <a:t>Carbon</a:t>
            </a:r>
            <a:r>
              <a:rPr lang="fr-FR" sz="1200" kern="1200" dirty="0" smtClean="0">
                <a:solidFill>
                  <a:schemeClr val="tx1"/>
                </a:solidFill>
                <a:effectLst/>
                <a:latin typeface="+mn-lt"/>
                <a:ea typeface="+mn-ea"/>
                <a:cs typeface="+mn-cs"/>
              </a:rPr>
              <a:t> </a:t>
            </a:r>
            <a:r>
              <a:rPr lang="fr-FR" sz="1200" kern="1200" dirty="0" err="1" smtClean="0">
                <a:solidFill>
                  <a:schemeClr val="tx1"/>
                </a:solidFill>
                <a:effectLst/>
                <a:latin typeface="+mn-lt"/>
                <a:ea typeface="+mn-ea"/>
                <a:cs typeface="+mn-cs"/>
              </a:rPr>
              <a:t>Observatory</a:t>
            </a:r>
            <a:r>
              <a:rPr lang="fr-FR" sz="1200" kern="1200" dirty="0" smtClean="0">
                <a:solidFill>
                  <a:schemeClr val="tx1"/>
                </a:solidFill>
                <a:effectLst/>
                <a:latin typeface="+mn-lt"/>
                <a:ea typeface="+mn-ea"/>
                <a:cs typeface="+mn-cs"/>
              </a:rPr>
              <a:t> System, qui est une infrastructure dédiée à la mesure en continue et sur le long-terme des flux de gaz à effet de serre des écosystèmes européen. Une expérience d’exclusion de pluie par gouttière qui réduite les précipitations de 30% depuis 2003 est en cours d’intégration dans l’infrastructure AnaEE pour </a:t>
            </a:r>
            <a:r>
              <a:rPr lang="fr-FR" sz="1200" kern="1200" dirty="0" err="1" smtClean="0">
                <a:solidFill>
                  <a:schemeClr val="tx1"/>
                </a:solidFill>
                <a:effectLst/>
                <a:latin typeface="+mn-lt"/>
                <a:ea typeface="+mn-ea"/>
                <a:cs typeface="+mn-cs"/>
              </a:rPr>
              <a:t>Analysis</a:t>
            </a:r>
            <a:r>
              <a:rPr lang="fr-FR" sz="1200" kern="1200" dirty="0" smtClean="0">
                <a:solidFill>
                  <a:schemeClr val="tx1"/>
                </a:solidFill>
                <a:effectLst/>
                <a:latin typeface="+mn-lt"/>
                <a:ea typeface="+mn-ea"/>
                <a:cs typeface="+mn-cs"/>
              </a:rPr>
              <a:t> and </a:t>
            </a:r>
            <a:r>
              <a:rPr lang="fr-FR" sz="1200" kern="1200" dirty="0" err="1" smtClean="0">
                <a:solidFill>
                  <a:schemeClr val="tx1"/>
                </a:solidFill>
                <a:effectLst/>
                <a:latin typeface="+mn-lt"/>
                <a:ea typeface="+mn-ea"/>
                <a:cs typeface="+mn-cs"/>
              </a:rPr>
              <a:t>Experimentation</a:t>
            </a:r>
            <a:r>
              <a:rPr lang="fr-FR" sz="1200" kern="1200" dirty="0" smtClean="0">
                <a:solidFill>
                  <a:schemeClr val="tx1"/>
                </a:solidFill>
                <a:effectLst/>
                <a:latin typeface="+mn-lt"/>
                <a:ea typeface="+mn-ea"/>
                <a:cs typeface="+mn-cs"/>
              </a:rPr>
              <a:t> on </a:t>
            </a:r>
            <a:r>
              <a:rPr lang="fr-FR" sz="1200" kern="1200" dirty="0" err="1" smtClean="0">
                <a:solidFill>
                  <a:schemeClr val="tx1"/>
                </a:solidFill>
                <a:effectLst/>
                <a:latin typeface="+mn-lt"/>
                <a:ea typeface="+mn-ea"/>
                <a:cs typeface="+mn-cs"/>
              </a:rPr>
              <a:t>Ecosystems</a:t>
            </a:r>
            <a:r>
              <a:rPr lang="fr-FR" sz="1200" kern="1200" dirty="0" smtClean="0">
                <a:solidFill>
                  <a:schemeClr val="tx1"/>
                </a:solidFill>
                <a:effectLst/>
                <a:latin typeface="+mn-lt"/>
                <a:ea typeface="+mn-ea"/>
                <a:cs typeface="+mn-cs"/>
              </a:rPr>
              <a:t> qui est une infrastructure dédiée aux expérimentations sur l’effet des pressions climatiques et anthropiques sur les écosystèmes. La complémentarité de ces différents dispositifs nous permet d’étudier les effets de la sécheresse à différentes échelles de temps : les fluctuations saisonnières de sécheresse peuvent être étudiées grâce aux mesures en continu, les fluctuations interannuelles de ressource en eau grâce aux suivis à long-terme, et les tendances climatiques futures peuvent être anticipées grâce aux expériences de manipulation du climat in situ.</a:t>
            </a:r>
            <a:endParaRPr lang="fr-FR" sz="1200" kern="1200" dirty="0">
              <a:solidFill>
                <a:schemeClr val="tx1"/>
              </a:solidFill>
              <a:effectLst/>
              <a:latin typeface="+mn-lt"/>
              <a:ea typeface="+mn-ea"/>
              <a:cs typeface="+mn-cs"/>
            </a:endParaRPr>
          </a:p>
        </p:txBody>
      </p:sp>
      <p:sp>
        <p:nvSpPr>
          <p:cNvPr id="11268" name="Espace réservé du numéro de diapositiv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5332C133-CF74-4781-AE1E-F8CD7CDE3DD1}" type="slidenum">
              <a:rPr lang="fr-FR" altLang="fr-FR" sz="1200" smtClean="0"/>
              <a:pPr/>
              <a:t>9</a:t>
            </a:fld>
            <a:endParaRPr lang="fr-FR" altLang="fr-FR" sz="1200" smtClean="0"/>
          </a:p>
        </p:txBody>
      </p:sp>
    </p:spTree>
    <p:extLst>
      <p:ext uri="{BB962C8B-B14F-4D97-AF65-F5344CB8AC3E}">
        <p14:creationId xmlns:p14="http://schemas.microsoft.com/office/powerpoint/2010/main" val="16898392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Espace réservé de l'image des diapositives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267" name="Espace réservé des not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fr-FR" sz="1200" kern="1200" dirty="0" smtClean="0">
                <a:solidFill>
                  <a:schemeClr val="tx1"/>
                </a:solidFill>
                <a:effectLst/>
                <a:latin typeface="+mn-lt"/>
                <a:ea typeface="+mn-ea"/>
                <a:cs typeface="+mn-cs"/>
              </a:rPr>
              <a:t>Un site expérimental emblématique du département pour l’étude de l’écophysiologie des arbres soumis à la sécheresse est le site expérimental de Puéchabon. Ce site suivi par le CEFE depuis les années 80 comporte plusieurs dispositifs expérimentaux de long-terme qui permettent d’étudier les flux biogéochimiques de l’écosystème, les effets de l’augmentation de la sécheresse et les effets de la gestion par éclaircie. Le site est de plus intégré dans deux infrastructures de recherche européennes : ICOS et AnaEE. Une tour de mesure des flux d’eau, de carbone et d’énergie entre la végétation et l’atmosphère est en cours de labellisation comme station de mesures de l’infrastructure européenne ICOS, pour Integrated </a:t>
            </a:r>
            <a:r>
              <a:rPr lang="fr-FR" sz="1200" kern="1200" dirty="0" err="1" smtClean="0">
                <a:solidFill>
                  <a:schemeClr val="tx1"/>
                </a:solidFill>
                <a:effectLst/>
                <a:latin typeface="+mn-lt"/>
                <a:ea typeface="+mn-ea"/>
                <a:cs typeface="+mn-cs"/>
              </a:rPr>
              <a:t>Carbon</a:t>
            </a:r>
            <a:r>
              <a:rPr lang="fr-FR" sz="1200" kern="1200" dirty="0" smtClean="0">
                <a:solidFill>
                  <a:schemeClr val="tx1"/>
                </a:solidFill>
                <a:effectLst/>
                <a:latin typeface="+mn-lt"/>
                <a:ea typeface="+mn-ea"/>
                <a:cs typeface="+mn-cs"/>
              </a:rPr>
              <a:t> </a:t>
            </a:r>
            <a:r>
              <a:rPr lang="fr-FR" sz="1200" kern="1200" dirty="0" err="1" smtClean="0">
                <a:solidFill>
                  <a:schemeClr val="tx1"/>
                </a:solidFill>
                <a:effectLst/>
                <a:latin typeface="+mn-lt"/>
                <a:ea typeface="+mn-ea"/>
                <a:cs typeface="+mn-cs"/>
              </a:rPr>
              <a:t>Observatory</a:t>
            </a:r>
            <a:r>
              <a:rPr lang="fr-FR" sz="1200" kern="1200" dirty="0" smtClean="0">
                <a:solidFill>
                  <a:schemeClr val="tx1"/>
                </a:solidFill>
                <a:effectLst/>
                <a:latin typeface="+mn-lt"/>
                <a:ea typeface="+mn-ea"/>
                <a:cs typeface="+mn-cs"/>
              </a:rPr>
              <a:t> System, qui est une infrastructure dédiée à la mesure en continue et sur le long-terme des flux de gaz à effet de serre des écosystèmes européen. Une expérience d’exclusion de pluie par gouttière qui réduite les précipitations de 30% depuis 2003 est en cours d’intégration dans l’infrastructure AnaEE pour </a:t>
            </a:r>
            <a:r>
              <a:rPr lang="fr-FR" sz="1200" kern="1200" dirty="0" err="1" smtClean="0">
                <a:solidFill>
                  <a:schemeClr val="tx1"/>
                </a:solidFill>
                <a:effectLst/>
                <a:latin typeface="+mn-lt"/>
                <a:ea typeface="+mn-ea"/>
                <a:cs typeface="+mn-cs"/>
              </a:rPr>
              <a:t>Analysis</a:t>
            </a:r>
            <a:r>
              <a:rPr lang="fr-FR" sz="1200" kern="1200" dirty="0" smtClean="0">
                <a:solidFill>
                  <a:schemeClr val="tx1"/>
                </a:solidFill>
                <a:effectLst/>
                <a:latin typeface="+mn-lt"/>
                <a:ea typeface="+mn-ea"/>
                <a:cs typeface="+mn-cs"/>
              </a:rPr>
              <a:t> and </a:t>
            </a:r>
            <a:r>
              <a:rPr lang="fr-FR" sz="1200" kern="1200" dirty="0" err="1" smtClean="0">
                <a:solidFill>
                  <a:schemeClr val="tx1"/>
                </a:solidFill>
                <a:effectLst/>
                <a:latin typeface="+mn-lt"/>
                <a:ea typeface="+mn-ea"/>
                <a:cs typeface="+mn-cs"/>
              </a:rPr>
              <a:t>Experimentation</a:t>
            </a:r>
            <a:r>
              <a:rPr lang="fr-FR" sz="1200" kern="1200" dirty="0" smtClean="0">
                <a:solidFill>
                  <a:schemeClr val="tx1"/>
                </a:solidFill>
                <a:effectLst/>
                <a:latin typeface="+mn-lt"/>
                <a:ea typeface="+mn-ea"/>
                <a:cs typeface="+mn-cs"/>
              </a:rPr>
              <a:t> on </a:t>
            </a:r>
            <a:r>
              <a:rPr lang="fr-FR" sz="1200" kern="1200" dirty="0" err="1" smtClean="0">
                <a:solidFill>
                  <a:schemeClr val="tx1"/>
                </a:solidFill>
                <a:effectLst/>
                <a:latin typeface="+mn-lt"/>
                <a:ea typeface="+mn-ea"/>
                <a:cs typeface="+mn-cs"/>
              </a:rPr>
              <a:t>Ecosystems</a:t>
            </a:r>
            <a:r>
              <a:rPr lang="fr-FR" sz="1200" kern="1200" dirty="0" smtClean="0">
                <a:solidFill>
                  <a:schemeClr val="tx1"/>
                </a:solidFill>
                <a:effectLst/>
                <a:latin typeface="+mn-lt"/>
                <a:ea typeface="+mn-ea"/>
                <a:cs typeface="+mn-cs"/>
              </a:rPr>
              <a:t> qui est une infrastructure dédiée aux expérimentations sur l’effet des pressions climatiques et anthropiques sur les écosystèmes. La complémentarité de ces différents dispositifs nous permet d’étudier les effets de la sécheresse à différentes échelles de temps : les fluctuations saisonnières de sécheresse peuvent être étudiées grâce aux mesures en continu, les fluctuations interannuelles de ressource en eau grâce aux suivis à long-terme, et les tendances climatiques futures peuvent être anticipées grâce aux expériences de manipulation du climat in situ.</a:t>
            </a:r>
            <a:endParaRPr lang="fr-FR" sz="1200" kern="1200" dirty="0">
              <a:solidFill>
                <a:schemeClr val="tx1"/>
              </a:solidFill>
              <a:effectLst/>
              <a:latin typeface="+mn-lt"/>
              <a:ea typeface="+mn-ea"/>
              <a:cs typeface="+mn-cs"/>
            </a:endParaRPr>
          </a:p>
        </p:txBody>
      </p:sp>
      <p:sp>
        <p:nvSpPr>
          <p:cNvPr id="11268" name="Espace réservé du numéro de diapositiv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5332C133-CF74-4781-AE1E-F8CD7CDE3DD1}" type="slidenum">
              <a:rPr lang="fr-FR" altLang="fr-FR" sz="1200" smtClean="0"/>
              <a:pPr/>
              <a:t>10</a:t>
            </a:fld>
            <a:endParaRPr lang="fr-FR" altLang="fr-FR" sz="1200" smtClean="0"/>
          </a:p>
        </p:txBody>
      </p:sp>
    </p:spTree>
    <p:extLst>
      <p:ext uri="{BB962C8B-B14F-4D97-AF65-F5344CB8AC3E}">
        <p14:creationId xmlns:p14="http://schemas.microsoft.com/office/powerpoint/2010/main" val="40827465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Espace réservé de l'image des diapositives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267" name="Espace réservé des not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fr-FR" sz="1200" kern="1200" dirty="0" smtClean="0">
                <a:solidFill>
                  <a:schemeClr val="tx1"/>
                </a:solidFill>
                <a:effectLst/>
                <a:latin typeface="+mn-lt"/>
                <a:ea typeface="+mn-ea"/>
                <a:cs typeface="+mn-cs"/>
              </a:rPr>
              <a:t>Un site expérimental emblématique du département pour l’étude de l’écophysiologie des arbres soumis à la sécheresse est le site expérimental de Puéchabon. Ce site suivi par le CEFE depuis les années 80 comporte plusieurs dispositifs expérimentaux de long-terme qui permettent d’étudier les flux biogéochimiques de l’écosystème, les effets de l’augmentation de la sécheresse et les effets de la gestion par éclaircie. Le site est de plus intégré dans deux infrastructures de recherche européennes : ICOS et AnaEE. Une tour de mesure des flux d’eau, de carbone et d’énergie entre la végétation et l’atmosphère est en cours de labellisation comme station de mesures de l’infrastructure européenne ICOS, pour Integrated </a:t>
            </a:r>
            <a:r>
              <a:rPr lang="fr-FR" sz="1200" kern="1200" dirty="0" err="1" smtClean="0">
                <a:solidFill>
                  <a:schemeClr val="tx1"/>
                </a:solidFill>
                <a:effectLst/>
                <a:latin typeface="+mn-lt"/>
                <a:ea typeface="+mn-ea"/>
                <a:cs typeface="+mn-cs"/>
              </a:rPr>
              <a:t>Carbon</a:t>
            </a:r>
            <a:r>
              <a:rPr lang="fr-FR" sz="1200" kern="1200" dirty="0" smtClean="0">
                <a:solidFill>
                  <a:schemeClr val="tx1"/>
                </a:solidFill>
                <a:effectLst/>
                <a:latin typeface="+mn-lt"/>
                <a:ea typeface="+mn-ea"/>
                <a:cs typeface="+mn-cs"/>
              </a:rPr>
              <a:t> </a:t>
            </a:r>
            <a:r>
              <a:rPr lang="fr-FR" sz="1200" kern="1200" dirty="0" err="1" smtClean="0">
                <a:solidFill>
                  <a:schemeClr val="tx1"/>
                </a:solidFill>
                <a:effectLst/>
                <a:latin typeface="+mn-lt"/>
                <a:ea typeface="+mn-ea"/>
                <a:cs typeface="+mn-cs"/>
              </a:rPr>
              <a:t>Observatory</a:t>
            </a:r>
            <a:r>
              <a:rPr lang="fr-FR" sz="1200" kern="1200" dirty="0" smtClean="0">
                <a:solidFill>
                  <a:schemeClr val="tx1"/>
                </a:solidFill>
                <a:effectLst/>
                <a:latin typeface="+mn-lt"/>
                <a:ea typeface="+mn-ea"/>
                <a:cs typeface="+mn-cs"/>
              </a:rPr>
              <a:t> System, qui est une infrastructure dédiée à la mesure en continue et sur le long-terme des flux de gaz à effet de serre des écosystèmes européen. Une expérience d’exclusion de pluie par gouttière qui réduite les précipitations de 30% depuis 2003 est en cours d’intégration dans l’infrastructure AnaEE pour </a:t>
            </a:r>
            <a:r>
              <a:rPr lang="fr-FR" sz="1200" kern="1200" dirty="0" err="1" smtClean="0">
                <a:solidFill>
                  <a:schemeClr val="tx1"/>
                </a:solidFill>
                <a:effectLst/>
                <a:latin typeface="+mn-lt"/>
                <a:ea typeface="+mn-ea"/>
                <a:cs typeface="+mn-cs"/>
              </a:rPr>
              <a:t>Analysis</a:t>
            </a:r>
            <a:r>
              <a:rPr lang="fr-FR" sz="1200" kern="1200" dirty="0" smtClean="0">
                <a:solidFill>
                  <a:schemeClr val="tx1"/>
                </a:solidFill>
                <a:effectLst/>
                <a:latin typeface="+mn-lt"/>
                <a:ea typeface="+mn-ea"/>
                <a:cs typeface="+mn-cs"/>
              </a:rPr>
              <a:t> and </a:t>
            </a:r>
            <a:r>
              <a:rPr lang="fr-FR" sz="1200" kern="1200" dirty="0" err="1" smtClean="0">
                <a:solidFill>
                  <a:schemeClr val="tx1"/>
                </a:solidFill>
                <a:effectLst/>
                <a:latin typeface="+mn-lt"/>
                <a:ea typeface="+mn-ea"/>
                <a:cs typeface="+mn-cs"/>
              </a:rPr>
              <a:t>Experimentation</a:t>
            </a:r>
            <a:r>
              <a:rPr lang="fr-FR" sz="1200" kern="1200" dirty="0" smtClean="0">
                <a:solidFill>
                  <a:schemeClr val="tx1"/>
                </a:solidFill>
                <a:effectLst/>
                <a:latin typeface="+mn-lt"/>
                <a:ea typeface="+mn-ea"/>
                <a:cs typeface="+mn-cs"/>
              </a:rPr>
              <a:t> on </a:t>
            </a:r>
            <a:r>
              <a:rPr lang="fr-FR" sz="1200" kern="1200" dirty="0" err="1" smtClean="0">
                <a:solidFill>
                  <a:schemeClr val="tx1"/>
                </a:solidFill>
                <a:effectLst/>
                <a:latin typeface="+mn-lt"/>
                <a:ea typeface="+mn-ea"/>
                <a:cs typeface="+mn-cs"/>
              </a:rPr>
              <a:t>Ecosystems</a:t>
            </a:r>
            <a:r>
              <a:rPr lang="fr-FR" sz="1200" kern="1200" dirty="0" smtClean="0">
                <a:solidFill>
                  <a:schemeClr val="tx1"/>
                </a:solidFill>
                <a:effectLst/>
                <a:latin typeface="+mn-lt"/>
                <a:ea typeface="+mn-ea"/>
                <a:cs typeface="+mn-cs"/>
              </a:rPr>
              <a:t> qui est une infrastructure dédiée aux expérimentations sur l’effet des pressions climatiques et anthropiques sur les écosystèmes. La complémentarité de ces différents dispositifs nous permet d’étudier les effets de la sécheresse à différentes échelles de temps : les fluctuations saisonnières de sécheresse peuvent être étudiées grâce aux mesures en continu, les fluctuations interannuelles de ressource en eau grâce aux suivis à long-terme, et les tendances climatiques futures peuvent être anticipées grâce aux expériences de manipulation du climat in situ.</a:t>
            </a:r>
            <a:endParaRPr lang="fr-FR" sz="1200" kern="1200" dirty="0">
              <a:solidFill>
                <a:schemeClr val="tx1"/>
              </a:solidFill>
              <a:effectLst/>
              <a:latin typeface="+mn-lt"/>
              <a:ea typeface="+mn-ea"/>
              <a:cs typeface="+mn-cs"/>
            </a:endParaRPr>
          </a:p>
        </p:txBody>
      </p:sp>
      <p:sp>
        <p:nvSpPr>
          <p:cNvPr id="11268" name="Espace réservé du numéro de diapositiv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5332C133-CF74-4781-AE1E-F8CD7CDE3DD1}" type="slidenum">
              <a:rPr lang="fr-FR" altLang="fr-FR" sz="1200" smtClean="0"/>
              <a:pPr/>
              <a:t>11</a:t>
            </a:fld>
            <a:endParaRPr lang="fr-FR" altLang="fr-FR" sz="1200" smtClean="0"/>
          </a:p>
        </p:txBody>
      </p:sp>
    </p:spTree>
    <p:extLst>
      <p:ext uri="{BB962C8B-B14F-4D97-AF65-F5344CB8AC3E}">
        <p14:creationId xmlns:p14="http://schemas.microsoft.com/office/powerpoint/2010/main" val="2556150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fr-FR" smtClean="0"/>
              <a:t>Modifiez le style du titre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smtClean="0"/>
              <a:t>Modifiez le style des sous-titres du masque</a:t>
            </a:r>
            <a:endParaRPr lang="en-US" dirty="0"/>
          </a:p>
        </p:txBody>
      </p:sp>
      <p:sp>
        <p:nvSpPr>
          <p:cNvPr id="4" name="Date Placeholder 3"/>
          <p:cNvSpPr>
            <a:spLocks noGrp="1"/>
          </p:cNvSpPr>
          <p:nvPr>
            <p:ph type="dt" sz="half" idx="10"/>
          </p:nvPr>
        </p:nvSpPr>
        <p:spPr/>
        <p:txBody>
          <a:bodyPr/>
          <a:lstStyle/>
          <a:p>
            <a:fld id="{8714698E-2F83-4246-8948-560FE40300E2}" type="datetimeFigureOut">
              <a:rPr lang="fr-FR" smtClean="0"/>
              <a:pPr/>
              <a:t>05/12/2022</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3C43160A-A8B4-4948-B7F2-54DFF452297E}" type="slidenum">
              <a:rPr lang="fr-FR" smtClean="0"/>
              <a:pPr/>
              <a:t>‹N°›</a:t>
            </a:fld>
            <a:endParaRPr lang="fr-FR"/>
          </a:p>
        </p:txBody>
      </p:sp>
    </p:spTree>
    <p:extLst>
      <p:ext uri="{BB962C8B-B14F-4D97-AF65-F5344CB8AC3E}">
        <p14:creationId xmlns:p14="http://schemas.microsoft.com/office/powerpoint/2010/main" val="23830730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smtClean="0"/>
              <a:t>Modifiez le style du titre</a:t>
            </a:r>
            <a:endParaRPr lang="en-US" dirty="0"/>
          </a:p>
        </p:txBody>
      </p:sp>
      <p:sp>
        <p:nvSpPr>
          <p:cNvPr id="3" name="Vertical Text Placeholder 2"/>
          <p:cNvSpPr>
            <a:spLocks noGrp="1"/>
          </p:cNvSpPr>
          <p:nvPr>
            <p:ph type="body" orient="vert" idx="1"/>
          </p:nvPr>
        </p:nvSpPr>
        <p:spPr/>
        <p:txBody>
          <a:bodyPr vert="eaVert"/>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Date Placeholder 3"/>
          <p:cNvSpPr>
            <a:spLocks noGrp="1"/>
          </p:cNvSpPr>
          <p:nvPr>
            <p:ph type="dt" sz="half" idx="10"/>
          </p:nvPr>
        </p:nvSpPr>
        <p:spPr/>
        <p:txBody>
          <a:bodyPr/>
          <a:lstStyle/>
          <a:p>
            <a:fld id="{8714698E-2F83-4246-8948-560FE40300E2}" type="datetimeFigureOut">
              <a:rPr lang="fr-FR" smtClean="0"/>
              <a:pPr/>
              <a:t>05/12/2022</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3C43160A-A8B4-4948-B7F2-54DFF452297E}" type="slidenum">
              <a:rPr lang="fr-FR" smtClean="0"/>
              <a:pPr/>
              <a:t>‹N°›</a:t>
            </a:fld>
            <a:endParaRPr lang="fr-FR"/>
          </a:p>
        </p:txBody>
      </p:sp>
    </p:spTree>
    <p:extLst>
      <p:ext uri="{BB962C8B-B14F-4D97-AF65-F5344CB8AC3E}">
        <p14:creationId xmlns:p14="http://schemas.microsoft.com/office/powerpoint/2010/main" val="14582057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fr-FR" smtClean="0"/>
              <a:t>Modifiez le style du titre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Date Placeholder 3"/>
          <p:cNvSpPr>
            <a:spLocks noGrp="1"/>
          </p:cNvSpPr>
          <p:nvPr>
            <p:ph type="dt" sz="half" idx="10"/>
          </p:nvPr>
        </p:nvSpPr>
        <p:spPr/>
        <p:txBody>
          <a:bodyPr/>
          <a:lstStyle/>
          <a:p>
            <a:fld id="{8714698E-2F83-4246-8948-560FE40300E2}" type="datetimeFigureOut">
              <a:rPr lang="fr-FR" smtClean="0"/>
              <a:pPr/>
              <a:t>05/12/2022</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3C43160A-A8B4-4948-B7F2-54DFF452297E}" type="slidenum">
              <a:rPr lang="fr-FR" smtClean="0"/>
              <a:pPr/>
              <a:t>‹N°›</a:t>
            </a:fld>
            <a:endParaRPr lang="fr-FR"/>
          </a:p>
        </p:txBody>
      </p:sp>
    </p:spTree>
    <p:extLst>
      <p:ext uri="{BB962C8B-B14F-4D97-AF65-F5344CB8AC3E}">
        <p14:creationId xmlns:p14="http://schemas.microsoft.com/office/powerpoint/2010/main" val="4402300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smtClean="0"/>
              <a:t>Modifiez le style du titre</a:t>
            </a:r>
            <a:endParaRPr lang="en-US" dirty="0"/>
          </a:p>
        </p:txBody>
      </p:sp>
      <p:sp>
        <p:nvSpPr>
          <p:cNvPr id="3" name="Content Placeholder 2"/>
          <p:cNvSpPr>
            <a:spLocks noGrp="1"/>
          </p:cNvSpPr>
          <p:nvPr>
            <p:ph idx="1"/>
          </p:nvPr>
        </p:nvSpPr>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Date Placeholder 3"/>
          <p:cNvSpPr>
            <a:spLocks noGrp="1"/>
          </p:cNvSpPr>
          <p:nvPr>
            <p:ph type="dt" sz="half" idx="10"/>
          </p:nvPr>
        </p:nvSpPr>
        <p:spPr/>
        <p:txBody>
          <a:bodyPr/>
          <a:lstStyle/>
          <a:p>
            <a:fld id="{8714698E-2F83-4246-8948-560FE40300E2}" type="datetimeFigureOut">
              <a:rPr lang="fr-FR" smtClean="0"/>
              <a:pPr/>
              <a:t>05/12/2022</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3C43160A-A8B4-4948-B7F2-54DFF452297E}" type="slidenum">
              <a:rPr lang="fr-FR" smtClean="0"/>
              <a:pPr/>
              <a:t>‹N°›</a:t>
            </a:fld>
            <a:endParaRPr lang="fr-FR"/>
          </a:p>
        </p:txBody>
      </p:sp>
    </p:spTree>
    <p:extLst>
      <p:ext uri="{BB962C8B-B14F-4D97-AF65-F5344CB8AC3E}">
        <p14:creationId xmlns:p14="http://schemas.microsoft.com/office/powerpoint/2010/main" val="3520753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fr-FR" smtClean="0"/>
              <a:t>Modifiez le style du titre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smtClean="0"/>
              <a:t>Modifiez les styles du texte du masque</a:t>
            </a:r>
          </a:p>
        </p:txBody>
      </p:sp>
      <p:sp>
        <p:nvSpPr>
          <p:cNvPr id="4" name="Date Placeholder 3"/>
          <p:cNvSpPr>
            <a:spLocks noGrp="1"/>
          </p:cNvSpPr>
          <p:nvPr>
            <p:ph type="dt" sz="half" idx="10"/>
          </p:nvPr>
        </p:nvSpPr>
        <p:spPr/>
        <p:txBody>
          <a:bodyPr/>
          <a:lstStyle/>
          <a:p>
            <a:fld id="{8714698E-2F83-4246-8948-560FE40300E2}" type="datetimeFigureOut">
              <a:rPr lang="fr-FR" smtClean="0"/>
              <a:pPr/>
              <a:t>05/12/2022</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3C43160A-A8B4-4948-B7F2-54DFF452297E}" type="slidenum">
              <a:rPr lang="fr-FR" smtClean="0"/>
              <a:pPr/>
              <a:t>‹N°›</a:t>
            </a:fld>
            <a:endParaRPr lang="fr-FR"/>
          </a:p>
        </p:txBody>
      </p:sp>
    </p:spTree>
    <p:extLst>
      <p:ext uri="{BB962C8B-B14F-4D97-AF65-F5344CB8AC3E}">
        <p14:creationId xmlns:p14="http://schemas.microsoft.com/office/powerpoint/2010/main" val="16402467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smtClean="0"/>
              <a:t>Modifiez le style du titre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5" name="Date Placeholder 4"/>
          <p:cNvSpPr>
            <a:spLocks noGrp="1"/>
          </p:cNvSpPr>
          <p:nvPr>
            <p:ph type="dt" sz="half" idx="10"/>
          </p:nvPr>
        </p:nvSpPr>
        <p:spPr/>
        <p:txBody>
          <a:bodyPr/>
          <a:lstStyle/>
          <a:p>
            <a:fld id="{8714698E-2F83-4246-8948-560FE40300E2}" type="datetimeFigureOut">
              <a:rPr lang="fr-FR" smtClean="0"/>
              <a:pPr/>
              <a:t>05/12/2022</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3C43160A-A8B4-4948-B7F2-54DFF452297E}" type="slidenum">
              <a:rPr lang="fr-FR" smtClean="0"/>
              <a:pPr/>
              <a:t>‹N°›</a:t>
            </a:fld>
            <a:endParaRPr lang="fr-FR"/>
          </a:p>
        </p:txBody>
      </p:sp>
    </p:spTree>
    <p:extLst>
      <p:ext uri="{BB962C8B-B14F-4D97-AF65-F5344CB8AC3E}">
        <p14:creationId xmlns:p14="http://schemas.microsoft.com/office/powerpoint/2010/main" val="29924146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fr-FR" smtClean="0"/>
              <a:t>Modifiez le style du titre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Modifiez les styles du texte du masque</a:t>
            </a:r>
          </a:p>
        </p:txBody>
      </p:sp>
      <p:sp>
        <p:nvSpPr>
          <p:cNvPr id="4" name="Content Placeholder 3"/>
          <p:cNvSpPr>
            <a:spLocks noGrp="1"/>
          </p:cNvSpPr>
          <p:nvPr>
            <p:ph sz="half" idx="2"/>
          </p:nvPr>
        </p:nvSpPr>
        <p:spPr>
          <a:xfrm>
            <a:off x="629842" y="2505075"/>
            <a:ext cx="3868340" cy="3684588"/>
          </a:xfrm>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Modifiez les styles du texte du masque</a:t>
            </a:r>
          </a:p>
        </p:txBody>
      </p:sp>
      <p:sp>
        <p:nvSpPr>
          <p:cNvPr id="6" name="Content Placeholder 5"/>
          <p:cNvSpPr>
            <a:spLocks noGrp="1"/>
          </p:cNvSpPr>
          <p:nvPr>
            <p:ph sz="quarter" idx="4"/>
          </p:nvPr>
        </p:nvSpPr>
        <p:spPr>
          <a:xfrm>
            <a:off x="4629150" y="2505075"/>
            <a:ext cx="3887391" cy="3684588"/>
          </a:xfrm>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7" name="Date Placeholder 6"/>
          <p:cNvSpPr>
            <a:spLocks noGrp="1"/>
          </p:cNvSpPr>
          <p:nvPr>
            <p:ph type="dt" sz="half" idx="10"/>
          </p:nvPr>
        </p:nvSpPr>
        <p:spPr/>
        <p:txBody>
          <a:bodyPr/>
          <a:lstStyle/>
          <a:p>
            <a:fld id="{8714698E-2F83-4246-8948-560FE40300E2}" type="datetimeFigureOut">
              <a:rPr lang="fr-FR" smtClean="0"/>
              <a:pPr/>
              <a:t>05/12/2022</a:t>
            </a:fld>
            <a:endParaRPr lang="fr-FR"/>
          </a:p>
        </p:txBody>
      </p:sp>
      <p:sp>
        <p:nvSpPr>
          <p:cNvPr id="8" name="Footer Placeholder 7"/>
          <p:cNvSpPr>
            <a:spLocks noGrp="1"/>
          </p:cNvSpPr>
          <p:nvPr>
            <p:ph type="ftr" sz="quarter" idx="11"/>
          </p:nvPr>
        </p:nvSpPr>
        <p:spPr/>
        <p:txBody>
          <a:bodyPr/>
          <a:lstStyle/>
          <a:p>
            <a:endParaRPr lang="fr-FR"/>
          </a:p>
        </p:txBody>
      </p:sp>
      <p:sp>
        <p:nvSpPr>
          <p:cNvPr id="9" name="Slide Number Placeholder 8"/>
          <p:cNvSpPr>
            <a:spLocks noGrp="1"/>
          </p:cNvSpPr>
          <p:nvPr>
            <p:ph type="sldNum" sz="quarter" idx="12"/>
          </p:nvPr>
        </p:nvSpPr>
        <p:spPr/>
        <p:txBody>
          <a:bodyPr/>
          <a:lstStyle/>
          <a:p>
            <a:fld id="{3C43160A-A8B4-4948-B7F2-54DFF452297E}" type="slidenum">
              <a:rPr lang="fr-FR" smtClean="0"/>
              <a:pPr/>
              <a:t>‹N°›</a:t>
            </a:fld>
            <a:endParaRPr lang="fr-FR"/>
          </a:p>
        </p:txBody>
      </p:sp>
    </p:spTree>
    <p:extLst>
      <p:ext uri="{BB962C8B-B14F-4D97-AF65-F5344CB8AC3E}">
        <p14:creationId xmlns:p14="http://schemas.microsoft.com/office/powerpoint/2010/main" val="32155165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smtClean="0"/>
              <a:t>Modifiez le style du titre</a:t>
            </a:r>
            <a:endParaRPr lang="en-US" dirty="0"/>
          </a:p>
        </p:txBody>
      </p:sp>
      <p:sp>
        <p:nvSpPr>
          <p:cNvPr id="3" name="Date Placeholder 2"/>
          <p:cNvSpPr>
            <a:spLocks noGrp="1"/>
          </p:cNvSpPr>
          <p:nvPr>
            <p:ph type="dt" sz="half" idx="10"/>
          </p:nvPr>
        </p:nvSpPr>
        <p:spPr/>
        <p:txBody>
          <a:bodyPr/>
          <a:lstStyle/>
          <a:p>
            <a:fld id="{8714698E-2F83-4246-8948-560FE40300E2}" type="datetimeFigureOut">
              <a:rPr lang="fr-FR" smtClean="0"/>
              <a:pPr/>
              <a:t>05/12/2022</a:t>
            </a:fld>
            <a:endParaRPr lang="fr-FR"/>
          </a:p>
        </p:txBody>
      </p:sp>
      <p:sp>
        <p:nvSpPr>
          <p:cNvPr id="4" name="Footer Placeholder 3"/>
          <p:cNvSpPr>
            <a:spLocks noGrp="1"/>
          </p:cNvSpPr>
          <p:nvPr>
            <p:ph type="ftr" sz="quarter" idx="11"/>
          </p:nvPr>
        </p:nvSpPr>
        <p:spPr/>
        <p:txBody>
          <a:bodyPr/>
          <a:lstStyle/>
          <a:p>
            <a:endParaRPr lang="fr-FR"/>
          </a:p>
        </p:txBody>
      </p:sp>
      <p:sp>
        <p:nvSpPr>
          <p:cNvPr id="5" name="Slide Number Placeholder 4"/>
          <p:cNvSpPr>
            <a:spLocks noGrp="1"/>
          </p:cNvSpPr>
          <p:nvPr>
            <p:ph type="sldNum" sz="quarter" idx="12"/>
          </p:nvPr>
        </p:nvSpPr>
        <p:spPr/>
        <p:txBody>
          <a:bodyPr/>
          <a:lstStyle/>
          <a:p>
            <a:fld id="{3C43160A-A8B4-4948-B7F2-54DFF452297E}" type="slidenum">
              <a:rPr lang="fr-FR" smtClean="0"/>
              <a:pPr/>
              <a:t>‹N°›</a:t>
            </a:fld>
            <a:endParaRPr lang="fr-FR"/>
          </a:p>
        </p:txBody>
      </p:sp>
    </p:spTree>
    <p:extLst>
      <p:ext uri="{BB962C8B-B14F-4D97-AF65-F5344CB8AC3E}">
        <p14:creationId xmlns:p14="http://schemas.microsoft.com/office/powerpoint/2010/main" val="35372048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714698E-2F83-4246-8948-560FE40300E2}" type="datetimeFigureOut">
              <a:rPr lang="fr-FR" smtClean="0"/>
              <a:pPr/>
              <a:t>05/12/2022</a:t>
            </a:fld>
            <a:endParaRPr lang="fr-FR"/>
          </a:p>
        </p:txBody>
      </p:sp>
      <p:sp>
        <p:nvSpPr>
          <p:cNvPr id="3" name="Footer Placeholder 2"/>
          <p:cNvSpPr>
            <a:spLocks noGrp="1"/>
          </p:cNvSpPr>
          <p:nvPr>
            <p:ph type="ftr" sz="quarter" idx="11"/>
          </p:nvPr>
        </p:nvSpPr>
        <p:spPr/>
        <p:txBody>
          <a:bodyPr/>
          <a:lstStyle/>
          <a:p>
            <a:endParaRPr lang="fr-FR"/>
          </a:p>
        </p:txBody>
      </p:sp>
      <p:sp>
        <p:nvSpPr>
          <p:cNvPr id="4" name="Slide Number Placeholder 3"/>
          <p:cNvSpPr>
            <a:spLocks noGrp="1"/>
          </p:cNvSpPr>
          <p:nvPr>
            <p:ph type="sldNum" sz="quarter" idx="12"/>
          </p:nvPr>
        </p:nvSpPr>
        <p:spPr/>
        <p:txBody>
          <a:bodyPr/>
          <a:lstStyle/>
          <a:p>
            <a:fld id="{3C43160A-A8B4-4948-B7F2-54DFF452297E}" type="slidenum">
              <a:rPr lang="fr-FR" smtClean="0"/>
              <a:pPr/>
              <a:t>‹N°›</a:t>
            </a:fld>
            <a:endParaRPr lang="fr-FR"/>
          </a:p>
        </p:txBody>
      </p:sp>
    </p:spTree>
    <p:extLst>
      <p:ext uri="{BB962C8B-B14F-4D97-AF65-F5344CB8AC3E}">
        <p14:creationId xmlns:p14="http://schemas.microsoft.com/office/powerpoint/2010/main" val="14628213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fr-FR" smtClean="0"/>
              <a:t>Modifiez le style du titre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smtClean="0"/>
              <a:t>Modifiez les styles du texte du masque</a:t>
            </a:r>
          </a:p>
        </p:txBody>
      </p:sp>
      <p:sp>
        <p:nvSpPr>
          <p:cNvPr id="5" name="Date Placeholder 4"/>
          <p:cNvSpPr>
            <a:spLocks noGrp="1"/>
          </p:cNvSpPr>
          <p:nvPr>
            <p:ph type="dt" sz="half" idx="10"/>
          </p:nvPr>
        </p:nvSpPr>
        <p:spPr/>
        <p:txBody>
          <a:bodyPr/>
          <a:lstStyle/>
          <a:p>
            <a:fld id="{8714698E-2F83-4246-8948-560FE40300E2}" type="datetimeFigureOut">
              <a:rPr lang="fr-FR" smtClean="0"/>
              <a:pPr/>
              <a:t>05/12/2022</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3C43160A-A8B4-4948-B7F2-54DFF452297E}" type="slidenum">
              <a:rPr lang="fr-FR" smtClean="0"/>
              <a:pPr/>
              <a:t>‹N°›</a:t>
            </a:fld>
            <a:endParaRPr lang="fr-FR"/>
          </a:p>
        </p:txBody>
      </p:sp>
    </p:spTree>
    <p:extLst>
      <p:ext uri="{BB962C8B-B14F-4D97-AF65-F5344CB8AC3E}">
        <p14:creationId xmlns:p14="http://schemas.microsoft.com/office/powerpoint/2010/main" val="5295031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fr-FR" smtClean="0"/>
              <a:t>Modifiez le style du titre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smtClean="0"/>
              <a:t>Cliquez sur l'icône pour ajouter une image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smtClean="0"/>
              <a:t>Modifiez les styles du texte du masque</a:t>
            </a:r>
          </a:p>
        </p:txBody>
      </p:sp>
      <p:sp>
        <p:nvSpPr>
          <p:cNvPr id="5" name="Date Placeholder 4"/>
          <p:cNvSpPr>
            <a:spLocks noGrp="1"/>
          </p:cNvSpPr>
          <p:nvPr>
            <p:ph type="dt" sz="half" idx="10"/>
          </p:nvPr>
        </p:nvSpPr>
        <p:spPr/>
        <p:txBody>
          <a:bodyPr/>
          <a:lstStyle/>
          <a:p>
            <a:fld id="{8714698E-2F83-4246-8948-560FE40300E2}" type="datetimeFigureOut">
              <a:rPr lang="fr-FR" smtClean="0"/>
              <a:pPr/>
              <a:t>05/12/2022</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3C43160A-A8B4-4948-B7F2-54DFF452297E}" type="slidenum">
              <a:rPr lang="fr-FR" smtClean="0"/>
              <a:pPr/>
              <a:t>‹N°›</a:t>
            </a:fld>
            <a:endParaRPr lang="fr-FR"/>
          </a:p>
        </p:txBody>
      </p:sp>
    </p:spTree>
    <p:extLst>
      <p:ext uri="{BB962C8B-B14F-4D97-AF65-F5344CB8AC3E}">
        <p14:creationId xmlns:p14="http://schemas.microsoft.com/office/powerpoint/2010/main" val="30708534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fr-FR" smtClean="0"/>
              <a:t>Modifiez le style du titre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714698E-2F83-4246-8948-560FE40300E2}" type="datetimeFigureOut">
              <a:rPr lang="fr-FR" smtClean="0"/>
              <a:pPr/>
              <a:t>05/12/2022</a:t>
            </a:fld>
            <a:endParaRPr lang="fr-FR"/>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C43160A-A8B4-4948-B7F2-54DFF452297E}" type="slidenum">
              <a:rPr lang="fr-FR" smtClean="0"/>
              <a:pPr/>
              <a:t>‹N°›</a:t>
            </a:fld>
            <a:endParaRPr lang="fr-FR"/>
          </a:p>
        </p:txBody>
      </p:sp>
    </p:spTree>
    <p:extLst>
      <p:ext uri="{BB962C8B-B14F-4D97-AF65-F5344CB8AC3E}">
        <p14:creationId xmlns:p14="http://schemas.microsoft.com/office/powerpoint/2010/main" val="276715371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gif"/><Relationship Id="rId3" Type="http://schemas.openxmlformats.org/officeDocument/2006/relationships/image" Target="../media/image2.jpeg"/><Relationship Id="rId7" Type="http://schemas.openxmlformats.org/officeDocument/2006/relationships/image" Target="../media/image6.jpe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8.png"/></Relationships>
</file>

<file path=ppt/slides/_rels/slide1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1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31.jpg"/><Relationship Id="rId5" Type="http://schemas.openxmlformats.org/officeDocument/2006/relationships/image" Target="../media/image30.png"/><Relationship Id="rId4" Type="http://schemas.openxmlformats.org/officeDocument/2006/relationships/image" Target="../media/image29.jpg"/></Relationships>
</file>

<file path=ppt/slides/_rels/slide1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2.xml.rels><?xml version="1.0" encoding="UTF-8" standalone="yes"?>
<Relationships xmlns="http://schemas.openxmlformats.org/package/2006/relationships"><Relationship Id="rId8" Type="http://schemas.openxmlformats.org/officeDocument/2006/relationships/image" Target="../media/image12.jpeg"/><Relationship Id="rId3" Type="http://schemas.openxmlformats.org/officeDocument/2006/relationships/image" Target="../media/image2.jpeg"/><Relationship Id="rId7" Type="http://schemas.openxmlformats.org/officeDocument/2006/relationships/image" Target="../media/image11.jpe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0.jfif"/><Relationship Id="rId5" Type="http://schemas.openxmlformats.org/officeDocument/2006/relationships/image" Target="../media/image3.png"/><Relationship Id="rId4" Type="http://schemas.openxmlformats.org/officeDocument/2006/relationships/image" Target="../media/image9.jpeg"/><Relationship Id="rId9" Type="http://schemas.openxmlformats.org/officeDocument/2006/relationships/image" Target="../media/image13.png"/></Relationships>
</file>

<file path=ppt/slides/_rels/slide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3" Type="http://schemas.openxmlformats.org/officeDocument/2006/relationships/image" Target="../media/image14.jpeg"/><Relationship Id="rId7" Type="http://schemas.openxmlformats.org/officeDocument/2006/relationships/image" Target="../media/image26.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4" descr="DSCN267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255" y="-3175"/>
            <a:ext cx="9144000" cy="686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1" name="Rectangle 10"/>
          <p:cNvSpPr>
            <a:spLocks noChangeArrowheads="1"/>
          </p:cNvSpPr>
          <p:nvPr/>
        </p:nvSpPr>
        <p:spPr bwMode="auto">
          <a:xfrm>
            <a:off x="0" y="0"/>
            <a:ext cx="9144000" cy="92392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fr-FR"/>
          </a:p>
        </p:txBody>
      </p:sp>
      <p:sp>
        <p:nvSpPr>
          <p:cNvPr id="2052" name="Text Box 5"/>
          <p:cNvSpPr txBox="1">
            <a:spLocks noChangeArrowheads="1"/>
          </p:cNvSpPr>
          <p:nvPr/>
        </p:nvSpPr>
        <p:spPr bwMode="auto">
          <a:xfrm>
            <a:off x="254876" y="2080504"/>
            <a:ext cx="8623738" cy="584775"/>
          </a:xfrm>
          <a:prstGeom prst="rect">
            <a:avLst/>
          </a:prstGeom>
          <a:solidFill>
            <a:schemeClr val="tx1">
              <a:alpha val="60000"/>
            </a:schemeClr>
          </a:solidFill>
          <a:ln>
            <a:noFill/>
          </a:ln>
          <a:effectLs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sz="3200" dirty="0" smtClean="0">
                <a:solidFill>
                  <a:schemeClr val="bg1"/>
                </a:solidFill>
                <a:latin typeface="Cambria" panose="02040503050406030204" pitchFamily="18" charset="0"/>
              </a:rPr>
              <a:t>Predictive ecology and climate change</a:t>
            </a:r>
            <a:endParaRPr lang="en-US" sz="2400" dirty="0" smtClean="0">
              <a:solidFill>
                <a:schemeClr val="bg1"/>
              </a:solidFill>
              <a:latin typeface="Cambria" panose="02040503050406030204" pitchFamily="18" charset="0"/>
            </a:endParaRPr>
          </a:p>
        </p:txBody>
      </p:sp>
      <p:pic>
        <p:nvPicPr>
          <p:cNvPr id="2054" name="Picture 8" descr="CNRS_nouveau-logo"/>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20460" y="114031"/>
            <a:ext cx="613965" cy="6139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5" name="Picture 11" descr="CEF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266714" y="3893504"/>
            <a:ext cx="3057885" cy="1403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6" name="Rectangle 13"/>
          <p:cNvSpPr>
            <a:spLocks noChangeArrowheads="1"/>
          </p:cNvSpPr>
          <p:nvPr/>
        </p:nvSpPr>
        <p:spPr bwMode="auto">
          <a:xfrm>
            <a:off x="0" y="5641796"/>
            <a:ext cx="9144000" cy="121620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fr-FR"/>
          </a:p>
        </p:txBody>
      </p:sp>
      <p:sp>
        <p:nvSpPr>
          <p:cNvPr id="2057" name="Text Box 9"/>
          <p:cNvSpPr txBox="1">
            <a:spLocks noChangeArrowheads="1"/>
          </p:cNvSpPr>
          <p:nvPr/>
        </p:nvSpPr>
        <p:spPr bwMode="auto">
          <a:xfrm>
            <a:off x="38391" y="5649558"/>
            <a:ext cx="9144000" cy="923330"/>
          </a:xfrm>
          <a:prstGeom prst="rect">
            <a:avLst/>
          </a:prstGeom>
          <a:noFill/>
          <a:ln>
            <a:noFill/>
          </a:ln>
          <a:effectLst/>
          <a:extLst>
            <a:ext uri="{909E8E84-426E-40DD-AFC4-6F175D3DCCD1}">
              <a14:hiddenFill xmlns:a14="http://schemas.microsoft.com/office/drawing/2010/main">
                <a:solidFill>
                  <a:schemeClr val="tx1">
                    <a:alpha val="39999"/>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dirty="0" smtClean="0">
                <a:latin typeface="Cambria" panose="02040503050406030204" pitchFamily="18" charset="0"/>
              </a:rPr>
              <a:t>Florent MOUILLOT, </a:t>
            </a:r>
          </a:p>
          <a:p>
            <a:pPr algn="ctr" eaLnBrk="1" hangingPunct="1"/>
            <a:r>
              <a:rPr lang="en-US" altLang="en-US" dirty="0" smtClean="0">
                <a:latin typeface="Cambria" panose="02040503050406030204" pitchFamily="18" charset="0"/>
              </a:rPr>
              <a:t>Xavier MORIN, Isabelle CHUINE</a:t>
            </a:r>
            <a:r>
              <a:rPr lang="en-US" altLang="en-US" dirty="0" smtClean="0">
                <a:latin typeface="Cambria" panose="02040503050406030204" pitchFamily="18" charset="0"/>
              </a:rPr>
              <a:t>, Victor VANDERMEERSCH, Lilian VALLET  </a:t>
            </a:r>
            <a:endParaRPr lang="en-US" altLang="en-US" dirty="0" smtClean="0">
              <a:latin typeface="Cambria" panose="02040503050406030204" pitchFamily="18" charset="0"/>
            </a:endParaRPr>
          </a:p>
          <a:p>
            <a:pPr algn="ctr" eaLnBrk="1" hangingPunct="1"/>
            <a:r>
              <a:rPr lang="en-US" altLang="en-US" dirty="0" smtClean="0">
                <a:latin typeface="Cambria" panose="02040503050406030204" pitchFamily="18" charset="0"/>
              </a:rPr>
              <a:t>FORECAST ,UMR CEFE, Montpellier</a:t>
            </a:r>
            <a:endParaRPr lang="en-US" altLang="en-US" dirty="0">
              <a:latin typeface="Cambria" panose="02040503050406030204" pitchFamily="18" charset="0"/>
            </a:endParaRPr>
          </a:p>
        </p:txBody>
      </p:sp>
      <p:pic>
        <p:nvPicPr>
          <p:cNvPr id="10" name="Picture 3"/>
          <p:cNvPicPr>
            <a:picLocks noChangeAspect="1" noChangeArrowheads="1"/>
          </p:cNvPicPr>
          <p:nvPr/>
        </p:nvPicPr>
        <p:blipFill>
          <a:blip r:embed="rId5" cstate="print"/>
          <a:srcRect/>
          <a:stretch>
            <a:fillRect/>
          </a:stretch>
        </p:blipFill>
        <p:spPr bwMode="auto">
          <a:xfrm>
            <a:off x="2064219" y="76200"/>
            <a:ext cx="707388" cy="784051"/>
          </a:xfrm>
          <a:prstGeom prst="rect">
            <a:avLst/>
          </a:prstGeom>
          <a:noFill/>
          <a:ln w="9525">
            <a:noFill/>
            <a:miter lim="800000"/>
            <a:headEnd/>
            <a:tailEnd/>
          </a:ln>
        </p:spPr>
      </p:pic>
      <p:pic>
        <p:nvPicPr>
          <p:cNvPr id="11" name="Image 10" descr="logo-oreme.pn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166418" y="137817"/>
            <a:ext cx="1036287" cy="690858"/>
          </a:xfrm>
          <a:prstGeom prst="rect">
            <a:avLst/>
          </a:prstGeom>
        </p:spPr>
      </p:pic>
      <p:pic>
        <p:nvPicPr>
          <p:cNvPr id="12" name="Image 11" descr="visuel AnaEE france[version recommandée].pdf"/>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566745" y="116067"/>
            <a:ext cx="1515232" cy="672737"/>
          </a:xfrm>
          <a:prstGeom prst="rect">
            <a:avLst/>
          </a:prstGeom>
        </p:spPr>
      </p:pic>
      <p:pic>
        <p:nvPicPr>
          <p:cNvPr id="13" name="Image 1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446017" y="114031"/>
            <a:ext cx="1074436" cy="676810"/>
          </a:xfrm>
          <a:prstGeom prst="rect">
            <a:avLst/>
          </a:prstGeom>
        </p:spPr>
      </p:pic>
      <p:pic>
        <p:nvPicPr>
          <p:cNvPr id="14" name="Picture 2" descr="F:\HDR\logo_IRD_intranet.png"/>
          <p:cNvPicPr>
            <a:picLocks noChangeAspect="1" noChangeArrowheads="1"/>
          </p:cNvPicPr>
          <p:nvPr/>
        </p:nvPicPr>
        <p:blipFill>
          <a:blip r:embed="rId9" cstate="print"/>
          <a:srcRect/>
          <a:stretch>
            <a:fillRect/>
          </a:stretch>
        </p:blipFill>
        <p:spPr bwMode="auto">
          <a:xfrm>
            <a:off x="244302" y="137817"/>
            <a:ext cx="1563251" cy="362493"/>
          </a:xfrm>
          <a:prstGeom prst="rect">
            <a:avLst/>
          </a:prstGeom>
          <a:solidFill>
            <a:schemeClr val="bg1"/>
          </a:solidFill>
        </p:spPr>
      </p:pic>
    </p:spTree>
    <p:extLst>
      <p:ext uri="{BB962C8B-B14F-4D97-AF65-F5344CB8AC3E}">
        <p14:creationId xmlns:p14="http://schemas.microsoft.com/office/powerpoint/2010/main" val="1334616736"/>
      </p:ext>
    </p:extLst>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50" name="Rectangle 16"/>
          <p:cNvSpPr>
            <a:spLocks noChangeArrowheads="1"/>
          </p:cNvSpPr>
          <p:nvPr/>
        </p:nvSpPr>
        <p:spPr bwMode="auto">
          <a:xfrm>
            <a:off x="107505" y="44450"/>
            <a:ext cx="895434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buFontTx/>
              <a:buNone/>
            </a:pPr>
            <a:r>
              <a:rPr lang="fr-FR" altLang="fr-FR" sz="2400" b="1" dirty="0">
                <a:solidFill>
                  <a:srgbClr val="419943"/>
                </a:solidFill>
                <a:latin typeface="+mn-lt"/>
              </a:rPr>
              <a:t>3</a:t>
            </a:r>
            <a:r>
              <a:rPr lang="fr-FR" altLang="fr-FR" sz="2400" b="1" dirty="0" smtClean="0">
                <a:solidFill>
                  <a:srgbClr val="419943"/>
                </a:solidFill>
                <a:latin typeface="+mn-lt"/>
              </a:rPr>
              <a:t>. </a:t>
            </a:r>
            <a:r>
              <a:rPr lang="fr-FR" altLang="fr-FR" sz="2400" b="1" dirty="0" err="1" smtClean="0">
                <a:solidFill>
                  <a:srgbClr val="419943"/>
                </a:solidFill>
                <a:latin typeface="+mn-lt"/>
              </a:rPr>
              <a:t>Growth</a:t>
            </a:r>
            <a:r>
              <a:rPr lang="fr-FR" altLang="fr-FR" sz="2400" b="1" dirty="0" smtClean="0">
                <a:solidFill>
                  <a:srgbClr val="419943"/>
                </a:solidFill>
                <a:latin typeface="+mn-lt"/>
              </a:rPr>
              <a:t> and </a:t>
            </a:r>
            <a:r>
              <a:rPr lang="fr-FR" altLang="fr-FR" sz="2400" b="1" dirty="0" err="1" smtClean="0">
                <a:solidFill>
                  <a:srgbClr val="419943"/>
                </a:solidFill>
                <a:latin typeface="+mn-lt"/>
              </a:rPr>
              <a:t>competition</a:t>
            </a:r>
            <a:endParaRPr lang="fr-FR" altLang="fr-FR" sz="2400" b="1" i="1" dirty="0" smtClean="0">
              <a:solidFill>
                <a:srgbClr val="419943"/>
              </a:solidFill>
              <a:latin typeface="+mn-lt"/>
            </a:endParaRPr>
          </a:p>
        </p:txBody>
      </p:sp>
      <p:cxnSp>
        <p:nvCxnSpPr>
          <p:cNvPr id="10251" name="Connecteur droit 70"/>
          <p:cNvCxnSpPr>
            <a:cxnSpLocks noChangeShapeType="1"/>
          </p:cNvCxnSpPr>
          <p:nvPr/>
        </p:nvCxnSpPr>
        <p:spPr bwMode="auto">
          <a:xfrm>
            <a:off x="250825" y="708025"/>
            <a:ext cx="8642350" cy="0"/>
          </a:xfrm>
          <a:prstGeom prst="line">
            <a:avLst/>
          </a:prstGeom>
          <a:noFill/>
          <a:ln w="15875" algn="ctr">
            <a:solidFill>
              <a:srgbClr val="41994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271" name="Connecteur droit 70"/>
          <p:cNvCxnSpPr>
            <a:cxnSpLocks noChangeShapeType="1"/>
          </p:cNvCxnSpPr>
          <p:nvPr/>
        </p:nvCxnSpPr>
        <p:spPr bwMode="auto">
          <a:xfrm>
            <a:off x="176213" y="708025"/>
            <a:ext cx="8642350" cy="0"/>
          </a:xfrm>
          <a:prstGeom prst="line">
            <a:avLst/>
          </a:prstGeom>
          <a:noFill/>
          <a:ln w="15875" algn="ctr">
            <a:solidFill>
              <a:srgbClr val="41994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9" name="ZoneTexte 32"/>
          <p:cNvSpPr txBox="1">
            <a:spLocks noChangeArrowheads="1"/>
          </p:cNvSpPr>
          <p:nvPr/>
        </p:nvSpPr>
        <p:spPr bwMode="auto">
          <a:xfrm>
            <a:off x="0" y="764509"/>
            <a:ext cx="9144000" cy="3416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r>
              <a:rPr lang="fr-FR" altLang="fr-FR" sz="2400" b="1" dirty="0" smtClean="0">
                <a:latin typeface="+mn-lt"/>
              </a:rPr>
              <a:t>Application: long </a:t>
            </a:r>
            <a:r>
              <a:rPr lang="fr-FR" altLang="fr-FR" sz="2400" b="1" dirty="0" err="1" smtClean="0">
                <a:latin typeface="+mn-lt"/>
              </a:rPr>
              <a:t>term</a:t>
            </a:r>
            <a:r>
              <a:rPr lang="fr-FR" altLang="fr-FR" sz="2400" b="1" dirty="0" smtClean="0">
                <a:latin typeface="+mn-lt"/>
              </a:rPr>
              <a:t> </a:t>
            </a:r>
            <a:r>
              <a:rPr lang="fr-FR" altLang="fr-FR" sz="2400" b="1" dirty="0" err="1" smtClean="0">
                <a:latin typeface="+mn-lt"/>
              </a:rPr>
              <a:t>species</a:t>
            </a:r>
            <a:r>
              <a:rPr lang="fr-FR" altLang="fr-FR" sz="2400" b="1" dirty="0" smtClean="0">
                <a:latin typeface="+mn-lt"/>
              </a:rPr>
              <a:t> coexistence and replacement </a:t>
            </a:r>
            <a:r>
              <a:rPr lang="fr-FR" altLang="fr-FR" sz="2400" b="1" dirty="0" err="1" smtClean="0">
                <a:latin typeface="+mn-lt"/>
              </a:rPr>
              <a:t>with</a:t>
            </a:r>
            <a:r>
              <a:rPr lang="fr-FR" altLang="fr-FR" sz="2400" b="1" dirty="0" smtClean="0">
                <a:latin typeface="+mn-lt"/>
              </a:rPr>
              <a:t> </a:t>
            </a:r>
            <a:r>
              <a:rPr lang="fr-FR" altLang="fr-FR" sz="2400" b="1" dirty="0" err="1" smtClean="0">
                <a:latin typeface="+mn-lt"/>
              </a:rPr>
              <a:t>climate</a:t>
            </a:r>
            <a:r>
              <a:rPr lang="fr-FR" altLang="fr-FR" sz="2400" b="1" dirty="0" smtClean="0">
                <a:latin typeface="+mn-lt"/>
              </a:rPr>
              <a:t> change.</a:t>
            </a:r>
            <a:endParaRPr lang="fr-FR" altLang="fr-FR" sz="2400" dirty="0">
              <a:latin typeface="+mn-lt"/>
            </a:endParaRPr>
          </a:p>
          <a:p>
            <a:pPr>
              <a:spcBef>
                <a:spcPct val="0"/>
              </a:spcBef>
              <a:buFontTx/>
              <a:buNone/>
            </a:pPr>
            <a:endParaRPr lang="fr-FR" altLang="fr-FR" sz="2400" b="1" dirty="0" smtClean="0">
              <a:latin typeface="+mn-lt"/>
            </a:endParaRPr>
          </a:p>
          <a:p>
            <a:pPr>
              <a:spcBef>
                <a:spcPct val="0"/>
              </a:spcBef>
              <a:buFontTx/>
              <a:buNone/>
            </a:pPr>
            <a:endParaRPr lang="fr-FR" altLang="fr-FR" sz="2400" b="1" dirty="0">
              <a:latin typeface="+mn-lt"/>
            </a:endParaRPr>
          </a:p>
          <a:p>
            <a:pPr>
              <a:spcBef>
                <a:spcPct val="0"/>
              </a:spcBef>
              <a:buFontTx/>
              <a:buNone/>
            </a:pPr>
            <a:endParaRPr lang="fr-FR" altLang="fr-FR" sz="2400" b="1" dirty="0" smtClean="0">
              <a:latin typeface="+mn-lt"/>
            </a:endParaRPr>
          </a:p>
          <a:p>
            <a:pPr>
              <a:spcBef>
                <a:spcPct val="0"/>
              </a:spcBef>
              <a:buFontTx/>
              <a:buNone/>
            </a:pPr>
            <a:endParaRPr lang="fr-FR" altLang="fr-FR" sz="2400" b="1" dirty="0">
              <a:latin typeface="+mn-lt"/>
            </a:endParaRPr>
          </a:p>
          <a:p>
            <a:pPr>
              <a:spcBef>
                <a:spcPct val="0"/>
              </a:spcBef>
              <a:buFontTx/>
              <a:buNone/>
            </a:pPr>
            <a:endParaRPr lang="fr-FR" altLang="fr-FR" sz="2400" b="1" dirty="0" smtClean="0">
              <a:latin typeface="+mn-lt"/>
            </a:endParaRPr>
          </a:p>
          <a:p>
            <a:pPr>
              <a:spcBef>
                <a:spcPct val="0"/>
              </a:spcBef>
              <a:buFontTx/>
              <a:buNone/>
            </a:pPr>
            <a:endParaRPr lang="fr-FR" altLang="fr-FR" sz="2400" b="1" dirty="0">
              <a:latin typeface="+mn-lt"/>
            </a:endParaRPr>
          </a:p>
          <a:p>
            <a:pPr>
              <a:spcBef>
                <a:spcPct val="0"/>
              </a:spcBef>
              <a:buFontTx/>
              <a:buNone/>
            </a:pPr>
            <a:endParaRPr lang="fr-FR" altLang="fr-FR" sz="2400" b="1" dirty="0" smtClean="0">
              <a:latin typeface="+mn-lt"/>
            </a:endParaRPr>
          </a:p>
        </p:txBody>
      </p:sp>
      <p:grpSp>
        <p:nvGrpSpPr>
          <p:cNvPr id="29" name="Groupe 28"/>
          <p:cNvGrpSpPr>
            <a:grpSpLocks/>
          </p:cNvGrpSpPr>
          <p:nvPr/>
        </p:nvGrpSpPr>
        <p:grpSpPr bwMode="auto">
          <a:xfrm>
            <a:off x="0" y="6592351"/>
            <a:ext cx="9144000" cy="268287"/>
            <a:chOff x="714375" y="6599238"/>
            <a:chExt cx="8897938" cy="268287"/>
          </a:xfrm>
        </p:grpSpPr>
        <p:grpSp>
          <p:nvGrpSpPr>
            <p:cNvPr id="30" name="Groupe 29"/>
            <p:cNvGrpSpPr>
              <a:grpSpLocks/>
            </p:cNvGrpSpPr>
            <p:nvPr/>
          </p:nvGrpSpPr>
          <p:grpSpPr bwMode="auto">
            <a:xfrm>
              <a:off x="714375" y="6599238"/>
              <a:ext cx="8897938" cy="268287"/>
              <a:chOff x="43378" y="6589713"/>
              <a:chExt cx="9872540" cy="268287"/>
            </a:xfrm>
            <a:solidFill>
              <a:srgbClr val="419943"/>
            </a:solidFill>
          </p:grpSpPr>
          <p:sp>
            <p:nvSpPr>
              <p:cNvPr id="32" name="Rectangle 31"/>
              <p:cNvSpPr>
                <a:spLocks noChangeArrowheads="1"/>
              </p:cNvSpPr>
              <p:nvPr/>
            </p:nvSpPr>
            <p:spPr bwMode="auto">
              <a:xfrm>
                <a:off x="43378" y="6589713"/>
                <a:ext cx="9872540" cy="268287"/>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9pPr>
              </a:lstStyle>
              <a:p>
                <a:pPr>
                  <a:spcBef>
                    <a:spcPct val="0"/>
                  </a:spcBef>
                  <a:buFontTx/>
                  <a:buNone/>
                  <a:defRPr/>
                </a:pPr>
                <a:endParaRPr lang="fr-FR" altLang="fr-FR" sz="2400" dirty="0" smtClean="0">
                  <a:latin typeface="Trebuchet MS" pitchFamily="34" charset="0"/>
                  <a:ea typeface="ＭＳ Ｐゴシック" pitchFamily="16" charset="-128"/>
                </a:endParaRPr>
              </a:p>
            </p:txBody>
          </p:sp>
          <p:sp>
            <p:nvSpPr>
              <p:cNvPr id="33" name="Rectangle 32"/>
              <p:cNvSpPr>
                <a:spLocks noChangeArrowheads="1"/>
              </p:cNvSpPr>
              <p:nvPr/>
            </p:nvSpPr>
            <p:spPr bwMode="auto">
              <a:xfrm>
                <a:off x="2843808" y="6634406"/>
                <a:ext cx="6983413" cy="212725"/>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9pPr>
              </a:lstStyle>
              <a:p>
                <a:pPr>
                  <a:lnSpc>
                    <a:spcPct val="95000"/>
                  </a:lnSpc>
                  <a:spcBef>
                    <a:spcPct val="0"/>
                  </a:spcBef>
                  <a:buFontTx/>
                  <a:buNone/>
                  <a:defRPr/>
                </a:pPr>
                <a:endParaRPr lang="fr-FR" altLang="fr-FR" sz="1100" b="1" dirty="0" smtClean="0">
                  <a:solidFill>
                    <a:schemeClr val="bg1"/>
                  </a:solidFill>
                  <a:latin typeface="Calibri" panose="020F0502020204030204" pitchFamily="34" charset="0"/>
                  <a:ea typeface="ＭＳ Ｐゴシック" pitchFamily="16" charset="-128"/>
                  <a:cs typeface="Calibri" panose="020F0502020204030204" pitchFamily="34" charset="0"/>
                </a:endParaRPr>
              </a:p>
            </p:txBody>
          </p:sp>
        </p:grpSp>
        <p:pic>
          <p:nvPicPr>
            <p:cNvPr id="31" name="Picture 20" descr="CONTRAS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0800000" flipH="1" flipV="1">
              <a:off x="2552760" y="6626822"/>
              <a:ext cx="425993" cy="2136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1" name="Image 10"/>
          <p:cNvPicPr>
            <a:picLocks noChangeAspect="1"/>
          </p:cNvPicPr>
          <p:nvPr/>
        </p:nvPicPr>
        <p:blipFill>
          <a:blip r:embed="rId4"/>
          <a:stretch>
            <a:fillRect/>
          </a:stretch>
        </p:blipFill>
        <p:spPr>
          <a:xfrm>
            <a:off x="522303" y="1543665"/>
            <a:ext cx="8124746" cy="4730540"/>
          </a:xfrm>
          <a:prstGeom prst="rect">
            <a:avLst/>
          </a:prstGeom>
        </p:spPr>
      </p:pic>
    </p:spTree>
    <p:extLst>
      <p:ext uri="{BB962C8B-B14F-4D97-AF65-F5344CB8AC3E}">
        <p14:creationId xmlns:p14="http://schemas.microsoft.com/office/powerpoint/2010/main" val="296568414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50" name="Rectangle 16"/>
          <p:cNvSpPr>
            <a:spLocks noChangeArrowheads="1"/>
          </p:cNvSpPr>
          <p:nvPr/>
        </p:nvSpPr>
        <p:spPr bwMode="auto">
          <a:xfrm>
            <a:off x="107505" y="44450"/>
            <a:ext cx="895434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buFontTx/>
              <a:buNone/>
            </a:pPr>
            <a:r>
              <a:rPr lang="fr-FR" altLang="fr-FR" sz="2400" b="1" dirty="0" smtClean="0">
                <a:solidFill>
                  <a:srgbClr val="419943"/>
                </a:solidFill>
                <a:latin typeface="+mn-lt"/>
              </a:rPr>
              <a:t>4. </a:t>
            </a:r>
            <a:r>
              <a:rPr lang="fr-FR" altLang="fr-FR" sz="2400" b="1" dirty="0" err="1" smtClean="0">
                <a:solidFill>
                  <a:srgbClr val="419943"/>
                </a:solidFill>
                <a:latin typeface="+mn-lt"/>
              </a:rPr>
              <a:t>Combustibility</a:t>
            </a:r>
            <a:r>
              <a:rPr lang="fr-FR" altLang="fr-FR" sz="2400" b="1" dirty="0" smtClean="0">
                <a:solidFill>
                  <a:srgbClr val="419943"/>
                </a:solidFill>
                <a:latin typeface="+mn-lt"/>
              </a:rPr>
              <a:t> and </a:t>
            </a:r>
            <a:r>
              <a:rPr lang="fr-FR" altLang="fr-FR" sz="2400" b="1" dirty="0" err="1" smtClean="0">
                <a:solidFill>
                  <a:srgbClr val="419943"/>
                </a:solidFill>
                <a:latin typeface="+mn-lt"/>
              </a:rPr>
              <a:t>fire</a:t>
            </a:r>
            <a:r>
              <a:rPr lang="fr-FR" altLang="fr-FR" sz="2400" b="1" dirty="0" smtClean="0">
                <a:solidFill>
                  <a:srgbClr val="419943"/>
                </a:solidFill>
                <a:latin typeface="+mn-lt"/>
              </a:rPr>
              <a:t> </a:t>
            </a:r>
            <a:r>
              <a:rPr lang="fr-FR" altLang="fr-FR" sz="2400" b="1" dirty="0" err="1" smtClean="0">
                <a:solidFill>
                  <a:srgbClr val="419943"/>
                </a:solidFill>
                <a:latin typeface="+mn-lt"/>
              </a:rPr>
              <a:t>proneness</a:t>
            </a:r>
            <a:endParaRPr lang="fr-FR" altLang="fr-FR" sz="2400" b="1" i="1" dirty="0" smtClean="0">
              <a:solidFill>
                <a:srgbClr val="419943"/>
              </a:solidFill>
              <a:latin typeface="+mn-lt"/>
            </a:endParaRPr>
          </a:p>
        </p:txBody>
      </p:sp>
      <p:cxnSp>
        <p:nvCxnSpPr>
          <p:cNvPr id="10251" name="Connecteur droit 70"/>
          <p:cNvCxnSpPr>
            <a:cxnSpLocks noChangeShapeType="1"/>
          </p:cNvCxnSpPr>
          <p:nvPr/>
        </p:nvCxnSpPr>
        <p:spPr bwMode="auto">
          <a:xfrm>
            <a:off x="250825" y="708025"/>
            <a:ext cx="8642350" cy="0"/>
          </a:xfrm>
          <a:prstGeom prst="line">
            <a:avLst/>
          </a:prstGeom>
          <a:noFill/>
          <a:ln w="15875" algn="ctr">
            <a:solidFill>
              <a:srgbClr val="41994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271" name="Connecteur droit 70"/>
          <p:cNvCxnSpPr>
            <a:cxnSpLocks noChangeShapeType="1"/>
          </p:cNvCxnSpPr>
          <p:nvPr/>
        </p:nvCxnSpPr>
        <p:spPr bwMode="auto">
          <a:xfrm>
            <a:off x="176213" y="708025"/>
            <a:ext cx="8642350" cy="0"/>
          </a:xfrm>
          <a:prstGeom prst="line">
            <a:avLst/>
          </a:prstGeom>
          <a:noFill/>
          <a:ln w="15875" algn="ctr">
            <a:solidFill>
              <a:srgbClr val="41994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9" name="ZoneTexte 32"/>
          <p:cNvSpPr txBox="1">
            <a:spLocks noChangeArrowheads="1"/>
          </p:cNvSpPr>
          <p:nvPr/>
        </p:nvSpPr>
        <p:spPr bwMode="auto">
          <a:xfrm>
            <a:off x="0" y="764509"/>
            <a:ext cx="9144000" cy="3416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r>
              <a:rPr lang="fr-FR" altLang="fr-FR" sz="2400" b="1" dirty="0" err="1" smtClean="0">
                <a:latin typeface="+mn-lt"/>
              </a:rPr>
              <a:t>Tool</a:t>
            </a:r>
            <a:r>
              <a:rPr lang="fr-FR" altLang="fr-FR" sz="2400" b="1" dirty="0" smtClean="0">
                <a:latin typeface="+mn-lt"/>
              </a:rPr>
              <a:t>: </a:t>
            </a:r>
            <a:r>
              <a:rPr lang="fr-FR" altLang="fr-FR" sz="2400" dirty="0" smtClean="0">
                <a:latin typeface="+mn-lt"/>
              </a:rPr>
              <a:t>SIERRA (Mouillot et al. 2002)</a:t>
            </a:r>
          </a:p>
          <a:p>
            <a:pPr>
              <a:spcBef>
                <a:spcPct val="0"/>
              </a:spcBef>
              <a:buFontTx/>
              <a:buNone/>
            </a:pPr>
            <a:r>
              <a:rPr lang="fr-FR" altLang="fr-FR" sz="2400" dirty="0" smtClean="0">
                <a:latin typeface="+mn-lt"/>
              </a:rPr>
              <a:t>Objectives: how the </a:t>
            </a:r>
            <a:r>
              <a:rPr lang="fr-FR" altLang="fr-FR" sz="2400" dirty="0" err="1" smtClean="0">
                <a:latin typeface="+mn-lt"/>
              </a:rPr>
              <a:t>vegetation</a:t>
            </a:r>
            <a:r>
              <a:rPr lang="fr-FR" altLang="fr-FR" sz="2400" dirty="0" smtClean="0">
                <a:latin typeface="+mn-lt"/>
              </a:rPr>
              <a:t> </a:t>
            </a:r>
            <a:r>
              <a:rPr lang="fr-FR" altLang="fr-FR" sz="2400" dirty="0" err="1" smtClean="0">
                <a:latin typeface="+mn-lt"/>
              </a:rPr>
              <a:t>might</a:t>
            </a:r>
            <a:r>
              <a:rPr lang="fr-FR" altLang="fr-FR" sz="2400" dirty="0" smtClean="0">
                <a:latin typeface="+mn-lt"/>
              </a:rPr>
              <a:t> </a:t>
            </a:r>
            <a:r>
              <a:rPr lang="fr-FR" altLang="fr-FR" sz="2400" dirty="0" err="1" smtClean="0">
                <a:latin typeface="+mn-lt"/>
              </a:rPr>
              <a:t>promote</a:t>
            </a:r>
            <a:r>
              <a:rPr lang="fr-FR" altLang="fr-FR" sz="2400" dirty="0" smtClean="0">
                <a:latin typeface="+mn-lt"/>
              </a:rPr>
              <a:t> </a:t>
            </a:r>
            <a:r>
              <a:rPr lang="fr-FR" altLang="fr-FR" sz="2400" dirty="0" err="1" smtClean="0">
                <a:latin typeface="+mn-lt"/>
              </a:rPr>
              <a:t>fire</a:t>
            </a:r>
            <a:r>
              <a:rPr lang="fr-FR" altLang="fr-FR" sz="2400" dirty="0" smtClean="0">
                <a:latin typeface="+mn-lt"/>
              </a:rPr>
              <a:t>? </a:t>
            </a:r>
            <a:endParaRPr lang="fr-FR" altLang="fr-FR" sz="2400" dirty="0">
              <a:latin typeface="+mn-lt"/>
            </a:endParaRPr>
          </a:p>
          <a:p>
            <a:pPr>
              <a:spcBef>
                <a:spcPct val="0"/>
              </a:spcBef>
              <a:buFontTx/>
              <a:buNone/>
            </a:pPr>
            <a:endParaRPr lang="fr-FR" altLang="fr-FR" sz="2400" b="1" dirty="0" smtClean="0">
              <a:latin typeface="+mn-lt"/>
            </a:endParaRPr>
          </a:p>
          <a:p>
            <a:pPr>
              <a:spcBef>
                <a:spcPct val="0"/>
              </a:spcBef>
              <a:buFontTx/>
              <a:buNone/>
            </a:pPr>
            <a:endParaRPr lang="fr-FR" altLang="fr-FR" sz="2400" b="1" dirty="0">
              <a:latin typeface="+mn-lt"/>
            </a:endParaRPr>
          </a:p>
          <a:p>
            <a:pPr>
              <a:spcBef>
                <a:spcPct val="0"/>
              </a:spcBef>
              <a:buFontTx/>
              <a:buNone/>
            </a:pPr>
            <a:endParaRPr lang="fr-FR" altLang="fr-FR" sz="2400" b="1" dirty="0" smtClean="0">
              <a:latin typeface="+mn-lt"/>
            </a:endParaRPr>
          </a:p>
          <a:p>
            <a:pPr>
              <a:spcBef>
                <a:spcPct val="0"/>
              </a:spcBef>
              <a:buFontTx/>
              <a:buNone/>
            </a:pPr>
            <a:endParaRPr lang="fr-FR" altLang="fr-FR" sz="2400" b="1" dirty="0">
              <a:latin typeface="+mn-lt"/>
            </a:endParaRPr>
          </a:p>
          <a:p>
            <a:pPr>
              <a:spcBef>
                <a:spcPct val="0"/>
              </a:spcBef>
              <a:buFontTx/>
              <a:buNone/>
            </a:pPr>
            <a:endParaRPr lang="fr-FR" altLang="fr-FR" sz="2400" b="1" dirty="0" smtClean="0">
              <a:latin typeface="+mn-lt"/>
            </a:endParaRPr>
          </a:p>
          <a:p>
            <a:pPr>
              <a:spcBef>
                <a:spcPct val="0"/>
              </a:spcBef>
              <a:buFontTx/>
              <a:buNone/>
            </a:pPr>
            <a:endParaRPr lang="fr-FR" altLang="fr-FR" sz="2400" b="1" dirty="0">
              <a:latin typeface="+mn-lt"/>
            </a:endParaRPr>
          </a:p>
          <a:p>
            <a:pPr>
              <a:spcBef>
                <a:spcPct val="0"/>
              </a:spcBef>
              <a:buFontTx/>
              <a:buNone/>
            </a:pPr>
            <a:endParaRPr lang="fr-FR" altLang="fr-FR" sz="2400" b="1" dirty="0" smtClean="0">
              <a:latin typeface="+mn-lt"/>
            </a:endParaRPr>
          </a:p>
        </p:txBody>
      </p:sp>
      <p:grpSp>
        <p:nvGrpSpPr>
          <p:cNvPr id="29" name="Groupe 28"/>
          <p:cNvGrpSpPr>
            <a:grpSpLocks/>
          </p:cNvGrpSpPr>
          <p:nvPr/>
        </p:nvGrpSpPr>
        <p:grpSpPr bwMode="auto">
          <a:xfrm>
            <a:off x="0" y="6592351"/>
            <a:ext cx="9144000" cy="268287"/>
            <a:chOff x="714375" y="6599238"/>
            <a:chExt cx="8897938" cy="268287"/>
          </a:xfrm>
        </p:grpSpPr>
        <p:grpSp>
          <p:nvGrpSpPr>
            <p:cNvPr id="30" name="Groupe 29"/>
            <p:cNvGrpSpPr>
              <a:grpSpLocks/>
            </p:cNvGrpSpPr>
            <p:nvPr/>
          </p:nvGrpSpPr>
          <p:grpSpPr bwMode="auto">
            <a:xfrm>
              <a:off x="714375" y="6599238"/>
              <a:ext cx="8897938" cy="268287"/>
              <a:chOff x="43378" y="6589713"/>
              <a:chExt cx="9872540" cy="268287"/>
            </a:xfrm>
            <a:solidFill>
              <a:srgbClr val="419943"/>
            </a:solidFill>
          </p:grpSpPr>
          <p:sp>
            <p:nvSpPr>
              <p:cNvPr id="32" name="Rectangle 31"/>
              <p:cNvSpPr>
                <a:spLocks noChangeArrowheads="1"/>
              </p:cNvSpPr>
              <p:nvPr/>
            </p:nvSpPr>
            <p:spPr bwMode="auto">
              <a:xfrm>
                <a:off x="43378" y="6589713"/>
                <a:ext cx="9872540" cy="268287"/>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9pPr>
              </a:lstStyle>
              <a:p>
                <a:pPr>
                  <a:spcBef>
                    <a:spcPct val="0"/>
                  </a:spcBef>
                  <a:buFontTx/>
                  <a:buNone/>
                  <a:defRPr/>
                </a:pPr>
                <a:endParaRPr lang="fr-FR" altLang="fr-FR" sz="2400" dirty="0" smtClean="0">
                  <a:latin typeface="Trebuchet MS" pitchFamily="34" charset="0"/>
                  <a:ea typeface="ＭＳ Ｐゴシック" pitchFamily="16" charset="-128"/>
                </a:endParaRPr>
              </a:p>
            </p:txBody>
          </p:sp>
          <p:sp>
            <p:nvSpPr>
              <p:cNvPr id="33" name="Rectangle 32"/>
              <p:cNvSpPr>
                <a:spLocks noChangeArrowheads="1"/>
              </p:cNvSpPr>
              <p:nvPr/>
            </p:nvSpPr>
            <p:spPr bwMode="auto">
              <a:xfrm>
                <a:off x="2843808" y="6634406"/>
                <a:ext cx="6983413" cy="212725"/>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9pPr>
              </a:lstStyle>
              <a:p>
                <a:pPr>
                  <a:lnSpc>
                    <a:spcPct val="95000"/>
                  </a:lnSpc>
                  <a:spcBef>
                    <a:spcPct val="0"/>
                  </a:spcBef>
                  <a:buFontTx/>
                  <a:buNone/>
                  <a:defRPr/>
                </a:pPr>
                <a:endParaRPr lang="fr-FR" altLang="fr-FR" sz="1100" b="1" dirty="0" smtClean="0">
                  <a:solidFill>
                    <a:schemeClr val="bg1"/>
                  </a:solidFill>
                  <a:latin typeface="Calibri" panose="020F0502020204030204" pitchFamily="34" charset="0"/>
                  <a:ea typeface="ＭＳ Ｐゴシック" pitchFamily="16" charset="-128"/>
                  <a:cs typeface="Calibri" panose="020F0502020204030204" pitchFamily="34" charset="0"/>
                </a:endParaRPr>
              </a:p>
            </p:txBody>
          </p:sp>
        </p:grpSp>
        <p:pic>
          <p:nvPicPr>
            <p:cNvPr id="31" name="Picture 20" descr="CONTRAS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0800000" flipH="1" flipV="1">
              <a:off x="2552760" y="6626822"/>
              <a:ext cx="425993" cy="2136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1" name="object 4"/>
          <p:cNvPicPr/>
          <p:nvPr/>
        </p:nvPicPr>
        <p:blipFill>
          <a:blip r:embed="rId4" cstate="print"/>
          <a:stretch>
            <a:fillRect/>
          </a:stretch>
        </p:blipFill>
        <p:spPr>
          <a:xfrm>
            <a:off x="556935" y="1786414"/>
            <a:ext cx="2837687" cy="2044446"/>
          </a:xfrm>
          <a:prstGeom prst="rect">
            <a:avLst/>
          </a:prstGeom>
        </p:spPr>
      </p:pic>
      <p:pic>
        <p:nvPicPr>
          <p:cNvPr id="12" name="object 6"/>
          <p:cNvPicPr/>
          <p:nvPr/>
        </p:nvPicPr>
        <p:blipFill>
          <a:blip r:embed="rId5" cstate="print"/>
          <a:stretch>
            <a:fillRect/>
          </a:stretch>
        </p:blipFill>
        <p:spPr>
          <a:xfrm>
            <a:off x="476470" y="4356679"/>
            <a:ext cx="2845012" cy="1948883"/>
          </a:xfrm>
          <a:prstGeom prst="rect">
            <a:avLst/>
          </a:prstGeom>
        </p:spPr>
      </p:pic>
      <p:sp>
        <p:nvSpPr>
          <p:cNvPr id="13" name="object 5"/>
          <p:cNvSpPr txBox="1"/>
          <p:nvPr/>
        </p:nvSpPr>
        <p:spPr>
          <a:xfrm>
            <a:off x="1013564" y="4029035"/>
            <a:ext cx="2129155" cy="299720"/>
          </a:xfrm>
          <a:prstGeom prst="rect">
            <a:avLst/>
          </a:prstGeom>
        </p:spPr>
        <p:txBody>
          <a:bodyPr vert="horz" wrap="square" lIns="0" tIns="12700" rIns="0" bIns="0" rtlCol="0">
            <a:spAutoFit/>
          </a:bodyPr>
          <a:lstStyle/>
          <a:p>
            <a:pPr marL="12700">
              <a:lnSpc>
                <a:spcPct val="100000"/>
              </a:lnSpc>
              <a:spcBef>
                <a:spcPts val="100"/>
              </a:spcBef>
            </a:pPr>
            <a:r>
              <a:rPr sz="1800" spc="-15" dirty="0">
                <a:latin typeface="Calibri"/>
                <a:cs typeface="Calibri"/>
              </a:rPr>
              <a:t>Rossa</a:t>
            </a:r>
            <a:r>
              <a:rPr sz="1800" spc="-30" dirty="0">
                <a:latin typeface="Calibri"/>
                <a:cs typeface="Calibri"/>
              </a:rPr>
              <a:t> </a:t>
            </a:r>
            <a:r>
              <a:rPr sz="1800" spc="-5" dirty="0">
                <a:latin typeface="Calibri"/>
                <a:cs typeface="Calibri"/>
              </a:rPr>
              <a:t>et</a:t>
            </a:r>
            <a:r>
              <a:rPr sz="1800" spc="-15" dirty="0">
                <a:latin typeface="Calibri"/>
                <a:cs typeface="Calibri"/>
              </a:rPr>
              <a:t> </a:t>
            </a:r>
            <a:r>
              <a:rPr sz="1800" dirty="0">
                <a:latin typeface="Calibri"/>
                <a:cs typeface="Calibri"/>
              </a:rPr>
              <a:t>al.</a:t>
            </a:r>
            <a:r>
              <a:rPr sz="1800" spc="-25" dirty="0">
                <a:latin typeface="Calibri"/>
                <a:cs typeface="Calibri"/>
              </a:rPr>
              <a:t> </a:t>
            </a:r>
            <a:r>
              <a:rPr sz="1800" dirty="0">
                <a:latin typeface="Calibri"/>
                <a:cs typeface="Calibri"/>
              </a:rPr>
              <a:t>2016,</a:t>
            </a:r>
            <a:r>
              <a:rPr sz="1800" spc="-15" dirty="0">
                <a:latin typeface="Calibri"/>
                <a:cs typeface="Calibri"/>
              </a:rPr>
              <a:t> </a:t>
            </a:r>
            <a:r>
              <a:rPr sz="1800" dirty="0">
                <a:latin typeface="Calibri"/>
                <a:cs typeface="Calibri"/>
              </a:rPr>
              <a:t>IJWF</a:t>
            </a:r>
          </a:p>
        </p:txBody>
      </p:sp>
      <p:sp>
        <p:nvSpPr>
          <p:cNvPr id="14" name="object 7"/>
          <p:cNvSpPr txBox="1"/>
          <p:nvPr/>
        </p:nvSpPr>
        <p:spPr>
          <a:xfrm>
            <a:off x="1173071" y="6232413"/>
            <a:ext cx="1870075" cy="300355"/>
          </a:xfrm>
          <a:prstGeom prst="rect">
            <a:avLst/>
          </a:prstGeom>
        </p:spPr>
        <p:txBody>
          <a:bodyPr vert="horz" wrap="square" lIns="0" tIns="12700" rIns="0" bIns="0" rtlCol="0">
            <a:spAutoFit/>
          </a:bodyPr>
          <a:lstStyle/>
          <a:p>
            <a:pPr marL="12700">
              <a:lnSpc>
                <a:spcPct val="100000"/>
              </a:lnSpc>
              <a:spcBef>
                <a:spcPts val="100"/>
              </a:spcBef>
            </a:pPr>
            <a:r>
              <a:rPr sz="1800" spc="-15" dirty="0">
                <a:latin typeface="Calibri"/>
                <a:cs typeface="Calibri"/>
              </a:rPr>
              <a:t>Pelizzaro</a:t>
            </a:r>
            <a:r>
              <a:rPr sz="1800" spc="-10" dirty="0">
                <a:latin typeface="Calibri"/>
                <a:cs typeface="Calibri"/>
              </a:rPr>
              <a:t> </a:t>
            </a:r>
            <a:r>
              <a:rPr sz="1800" spc="-5" dirty="0">
                <a:latin typeface="Calibri"/>
                <a:cs typeface="Calibri"/>
              </a:rPr>
              <a:t>et</a:t>
            </a:r>
            <a:r>
              <a:rPr sz="1800" spc="-15" dirty="0">
                <a:latin typeface="Calibri"/>
                <a:cs typeface="Calibri"/>
              </a:rPr>
              <a:t> </a:t>
            </a:r>
            <a:r>
              <a:rPr sz="1800" spc="-5" dirty="0">
                <a:latin typeface="Calibri"/>
                <a:cs typeface="Calibri"/>
              </a:rPr>
              <a:t>al.</a:t>
            </a:r>
            <a:r>
              <a:rPr sz="1800" spc="-25" dirty="0">
                <a:latin typeface="Calibri"/>
                <a:cs typeface="Calibri"/>
              </a:rPr>
              <a:t> </a:t>
            </a:r>
            <a:r>
              <a:rPr sz="1800" dirty="0">
                <a:latin typeface="Calibri"/>
                <a:cs typeface="Calibri"/>
              </a:rPr>
              <a:t>1997</a:t>
            </a:r>
          </a:p>
        </p:txBody>
      </p:sp>
      <p:pic>
        <p:nvPicPr>
          <p:cNvPr id="15" name="object 4"/>
          <p:cNvPicPr/>
          <p:nvPr/>
        </p:nvPicPr>
        <p:blipFill>
          <a:blip r:embed="rId6" cstate="print"/>
          <a:stretch>
            <a:fillRect/>
          </a:stretch>
        </p:blipFill>
        <p:spPr>
          <a:xfrm>
            <a:off x="5093110" y="1867708"/>
            <a:ext cx="3623777" cy="4246823"/>
          </a:xfrm>
          <a:prstGeom prst="rect">
            <a:avLst/>
          </a:prstGeom>
        </p:spPr>
      </p:pic>
      <p:sp>
        <p:nvSpPr>
          <p:cNvPr id="2" name="ZoneTexte 1"/>
          <p:cNvSpPr txBox="1"/>
          <p:nvPr/>
        </p:nvSpPr>
        <p:spPr>
          <a:xfrm>
            <a:off x="881626" y="1543818"/>
            <a:ext cx="2512996" cy="369332"/>
          </a:xfrm>
          <a:prstGeom prst="rect">
            <a:avLst/>
          </a:prstGeom>
          <a:noFill/>
        </p:spPr>
        <p:txBody>
          <a:bodyPr wrap="none" rtlCol="0">
            <a:spAutoFit/>
          </a:bodyPr>
          <a:lstStyle/>
          <a:p>
            <a:r>
              <a:rPr lang="fr-FR" dirty="0" smtClean="0"/>
              <a:t>Fuel </a:t>
            </a:r>
            <a:r>
              <a:rPr lang="fr-FR" dirty="0" err="1" smtClean="0"/>
              <a:t>biomass</a:t>
            </a:r>
            <a:r>
              <a:rPr lang="fr-FR" dirty="0" smtClean="0"/>
              <a:t> </a:t>
            </a:r>
            <a:r>
              <a:rPr lang="fr-FR" dirty="0" err="1" smtClean="0"/>
              <a:t>desiccation</a:t>
            </a:r>
            <a:endParaRPr lang="fr-FR" dirty="0"/>
          </a:p>
        </p:txBody>
      </p:sp>
      <p:sp>
        <p:nvSpPr>
          <p:cNvPr id="17" name="ZoneTexte 16"/>
          <p:cNvSpPr txBox="1"/>
          <p:nvPr/>
        </p:nvSpPr>
        <p:spPr>
          <a:xfrm>
            <a:off x="5962464" y="1498376"/>
            <a:ext cx="1885068" cy="369332"/>
          </a:xfrm>
          <a:prstGeom prst="rect">
            <a:avLst/>
          </a:prstGeom>
          <a:noFill/>
        </p:spPr>
        <p:txBody>
          <a:bodyPr wrap="none" rtlCol="0">
            <a:spAutoFit/>
          </a:bodyPr>
          <a:lstStyle/>
          <a:p>
            <a:r>
              <a:rPr lang="fr-FR" dirty="0" err="1" smtClean="0"/>
              <a:t>Canopy</a:t>
            </a:r>
            <a:r>
              <a:rPr lang="fr-FR" dirty="0" smtClean="0"/>
              <a:t> </a:t>
            </a:r>
            <a:r>
              <a:rPr lang="fr-FR" dirty="0" err="1" smtClean="0"/>
              <a:t>continuity</a:t>
            </a:r>
            <a:endParaRPr lang="fr-FR" dirty="0"/>
          </a:p>
        </p:txBody>
      </p:sp>
    </p:spTree>
    <p:extLst>
      <p:ext uri="{BB962C8B-B14F-4D97-AF65-F5344CB8AC3E}">
        <p14:creationId xmlns:p14="http://schemas.microsoft.com/office/powerpoint/2010/main" val="300556193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50" name="Rectangle 16"/>
          <p:cNvSpPr>
            <a:spLocks noChangeArrowheads="1"/>
          </p:cNvSpPr>
          <p:nvPr/>
        </p:nvSpPr>
        <p:spPr bwMode="auto">
          <a:xfrm>
            <a:off x="107505" y="44450"/>
            <a:ext cx="895434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buFontTx/>
              <a:buNone/>
            </a:pPr>
            <a:r>
              <a:rPr lang="fr-FR" altLang="fr-FR" sz="2400" b="1" dirty="0" smtClean="0">
                <a:solidFill>
                  <a:srgbClr val="419943"/>
                </a:solidFill>
                <a:latin typeface="+mn-lt"/>
              </a:rPr>
              <a:t>4. </a:t>
            </a:r>
            <a:r>
              <a:rPr lang="fr-FR" altLang="fr-FR" sz="2400" b="1" dirty="0" err="1" smtClean="0">
                <a:solidFill>
                  <a:srgbClr val="419943"/>
                </a:solidFill>
                <a:latin typeface="+mn-lt"/>
              </a:rPr>
              <a:t>Combustibility</a:t>
            </a:r>
            <a:r>
              <a:rPr lang="fr-FR" altLang="fr-FR" sz="2400" b="1" dirty="0" smtClean="0">
                <a:solidFill>
                  <a:srgbClr val="419943"/>
                </a:solidFill>
                <a:latin typeface="+mn-lt"/>
              </a:rPr>
              <a:t> and </a:t>
            </a:r>
            <a:r>
              <a:rPr lang="fr-FR" altLang="fr-FR" sz="2400" b="1" dirty="0" err="1" smtClean="0">
                <a:solidFill>
                  <a:srgbClr val="419943"/>
                </a:solidFill>
                <a:latin typeface="+mn-lt"/>
              </a:rPr>
              <a:t>fire</a:t>
            </a:r>
            <a:r>
              <a:rPr lang="fr-FR" altLang="fr-FR" sz="2400" b="1" dirty="0" smtClean="0">
                <a:solidFill>
                  <a:srgbClr val="419943"/>
                </a:solidFill>
                <a:latin typeface="+mn-lt"/>
              </a:rPr>
              <a:t> </a:t>
            </a:r>
            <a:r>
              <a:rPr lang="fr-FR" altLang="fr-FR" sz="2400" b="1" dirty="0" err="1" smtClean="0">
                <a:solidFill>
                  <a:srgbClr val="419943"/>
                </a:solidFill>
                <a:latin typeface="+mn-lt"/>
              </a:rPr>
              <a:t>proneness</a:t>
            </a:r>
            <a:endParaRPr lang="fr-FR" altLang="fr-FR" sz="2400" b="1" i="1" dirty="0" smtClean="0">
              <a:solidFill>
                <a:srgbClr val="419943"/>
              </a:solidFill>
              <a:latin typeface="+mn-lt"/>
            </a:endParaRPr>
          </a:p>
        </p:txBody>
      </p:sp>
      <p:cxnSp>
        <p:nvCxnSpPr>
          <p:cNvPr id="10251" name="Connecteur droit 70"/>
          <p:cNvCxnSpPr>
            <a:cxnSpLocks noChangeShapeType="1"/>
          </p:cNvCxnSpPr>
          <p:nvPr/>
        </p:nvCxnSpPr>
        <p:spPr bwMode="auto">
          <a:xfrm>
            <a:off x="250825" y="708025"/>
            <a:ext cx="8642350" cy="0"/>
          </a:xfrm>
          <a:prstGeom prst="line">
            <a:avLst/>
          </a:prstGeom>
          <a:noFill/>
          <a:ln w="15875" algn="ctr">
            <a:solidFill>
              <a:srgbClr val="41994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271" name="Connecteur droit 70"/>
          <p:cNvCxnSpPr>
            <a:cxnSpLocks noChangeShapeType="1"/>
          </p:cNvCxnSpPr>
          <p:nvPr/>
        </p:nvCxnSpPr>
        <p:spPr bwMode="auto">
          <a:xfrm>
            <a:off x="176213" y="708025"/>
            <a:ext cx="8642350" cy="0"/>
          </a:xfrm>
          <a:prstGeom prst="line">
            <a:avLst/>
          </a:prstGeom>
          <a:noFill/>
          <a:ln w="15875" algn="ctr">
            <a:solidFill>
              <a:srgbClr val="41994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9" name="ZoneTexte 32"/>
          <p:cNvSpPr txBox="1">
            <a:spLocks noChangeArrowheads="1"/>
          </p:cNvSpPr>
          <p:nvPr/>
        </p:nvSpPr>
        <p:spPr bwMode="auto">
          <a:xfrm>
            <a:off x="0" y="764509"/>
            <a:ext cx="9144000" cy="304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r>
              <a:rPr lang="fr-FR" altLang="fr-FR" sz="2400" b="1" dirty="0" err="1" smtClean="0">
                <a:latin typeface="+mn-lt"/>
              </a:rPr>
              <a:t>Tool</a:t>
            </a:r>
            <a:r>
              <a:rPr lang="fr-FR" altLang="fr-FR" sz="2400" b="1" dirty="0" smtClean="0">
                <a:latin typeface="+mn-lt"/>
              </a:rPr>
              <a:t>: </a:t>
            </a:r>
            <a:r>
              <a:rPr lang="fr-FR" altLang="fr-FR" sz="2400" dirty="0" smtClean="0">
                <a:latin typeface="+mn-lt"/>
              </a:rPr>
              <a:t>SIERRA (</a:t>
            </a:r>
            <a:r>
              <a:rPr lang="fr-FR" altLang="fr-FR" sz="2400" dirty="0" err="1" smtClean="0">
                <a:latin typeface="+mn-lt"/>
              </a:rPr>
              <a:t>conceptual</a:t>
            </a:r>
            <a:r>
              <a:rPr lang="fr-FR" altLang="fr-FR" sz="2400" dirty="0" smtClean="0">
                <a:latin typeface="+mn-lt"/>
              </a:rPr>
              <a:t> description)</a:t>
            </a:r>
            <a:endParaRPr lang="fr-FR" altLang="fr-FR" sz="2400" dirty="0">
              <a:latin typeface="+mn-lt"/>
            </a:endParaRPr>
          </a:p>
          <a:p>
            <a:pPr>
              <a:spcBef>
                <a:spcPct val="0"/>
              </a:spcBef>
              <a:buFontTx/>
              <a:buNone/>
            </a:pPr>
            <a:endParaRPr lang="fr-FR" altLang="fr-FR" sz="2400" b="1" dirty="0" smtClean="0">
              <a:latin typeface="+mn-lt"/>
            </a:endParaRPr>
          </a:p>
          <a:p>
            <a:pPr>
              <a:spcBef>
                <a:spcPct val="0"/>
              </a:spcBef>
              <a:buFontTx/>
              <a:buNone/>
            </a:pPr>
            <a:endParaRPr lang="fr-FR" altLang="fr-FR" sz="2400" b="1" dirty="0">
              <a:latin typeface="+mn-lt"/>
            </a:endParaRPr>
          </a:p>
          <a:p>
            <a:pPr>
              <a:spcBef>
                <a:spcPct val="0"/>
              </a:spcBef>
              <a:buFontTx/>
              <a:buNone/>
            </a:pPr>
            <a:endParaRPr lang="fr-FR" altLang="fr-FR" sz="2400" b="1" dirty="0" smtClean="0">
              <a:latin typeface="+mn-lt"/>
            </a:endParaRPr>
          </a:p>
          <a:p>
            <a:pPr>
              <a:spcBef>
                <a:spcPct val="0"/>
              </a:spcBef>
              <a:buFontTx/>
              <a:buNone/>
            </a:pPr>
            <a:endParaRPr lang="fr-FR" altLang="fr-FR" sz="2400" b="1" dirty="0">
              <a:latin typeface="+mn-lt"/>
            </a:endParaRPr>
          </a:p>
          <a:p>
            <a:pPr>
              <a:spcBef>
                <a:spcPct val="0"/>
              </a:spcBef>
              <a:buFontTx/>
              <a:buNone/>
            </a:pPr>
            <a:endParaRPr lang="fr-FR" altLang="fr-FR" sz="2400" b="1" dirty="0" smtClean="0">
              <a:latin typeface="+mn-lt"/>
            </a:endParaRPr>
          </a:p>
          <a:p>
            <a:pPr>
              <a:spcBef>
                <a:spcPct val="0"/>
              </a:spcBef>
              <a:buFontTx/>
              <a:buNone/>
            </a:pPr>
            <a:endParaRPr lang="fr-FR" altLang="fr-FR" sz="2400" b="1" dirty="0">
              <a:latin typeface="+mn-lt"/>
            </a:endParaRPr>
          </a:p>
          <a:p>
            <a:pPr>
              <a:spcBef>
                <a:spcPct val="0"/>
              </a:spcBef>
              <a:buFontTx/>
              <a:buNone/>
            </a:pPr>
            <a:endParaRPr lang="fr-FR" altLang="fr-FR" sz="2400" b="1" dirty="0" smtClean="0">
              <a:latin typeface="+mn-lt"/>
            </a:endParaRPr>
          </a:p>
        </p:txBody>
      </p:sp>
      <p:grpSp>
        <p:nvGrpSpPr>
          <p:cNvPr id="29" name="Groupe 28"/>
          <p:cNvGrpSpPr>
            <a:grpSpLocks/>
          </p:cNvGrpSpPr>
          <p:nvPr/>
        </p:nvGrpSpPr>
        <p:grpSpPr bwMode="auto">
          <a:xfrm>
            <a:off x="0" y="6592351"/>
            <a:ext cx="9144000" cy="268287"/>
            <a:chOff x="714375" y="6599238"/>
            <a:chExt cx="8897938" cy="268287"/>
          </a:xfrm>
        </p:grpSpPr>
        <p:grpSp>
          <p:nvGrpSpPr>
            <p:cNvPr id="30" name="Groupe 29"/>
            <p:cNvGrpSpPr>
              <a:grpSpLocks/>
            </p:cNvGrpSpPr>
            <p:nvPr/>
          </p:nvGrpSpPr>
          <p:grpSpPr bwMode="auto">
            <a:xfrm>
              <a:off x="714375" y="6599238"/>
              <a:ext cx="8897938" cy="268287"/>
              <a:chOff x="43378" y="6589713"/>
              <a:chExt cx="9872540" cy="268287"/>
            </a:xfrm>
            <a:solidFill>
              <a:srgbClr val="419943"/>
            </a:solidFill>
          </p:grpSpPr>
          <p:sp>
            <p:nvSpPr>
              <p:cNvPr id="32" name="Rectangle 31"/>
              <p:cNvSpPr>
                <a:spLocks noChangeArrowheads="1"/>
              </p:cNvSpPr>
              <p:nvPr/>
            </p:nvSpPr>
            <p:spPr bwMode="auto">
              <a:xfrm>
                <a:off x="43378" y="6589713"/>
                <a:ext cx="9872540" cy="268287"/>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9pPr>
              </a:lstStyle>
              <a:p>
                <a:pPr>
                  <a:spcBef>
                    <a:spcPct val="0"/>
                  </a:spcBef>
                  <a:buFontTx/>
                  <a:buNone/>
                  <a:defRPr/>
                </a:pPr>
                <a:endParaRPr lang="fr-FR" altLang="fr-FR" sz="2400" dirty="0" smtClean="0">
                  <a:latin typeface="Trebuchet MS" pitchFamily="34" charset="0"/>
                  <a:ea typeface="ＭＳ Ｐゴシック" pitchFamily="16" charset="-128"/>
                </a:endParaRPr>
              </a:p>
            </p:txBody>
          </p:sp>
          <p:sp>
            <p:nvSpPr>
              <p:cNvPr id="33" name="Rectangle 32"/>
              <p:cNvSpPr>
                <a:spLocks noChangeArrowheads="1"/>
              </p:cNvSpPr>
              <p:nvPr/>
            </p:nvSpPr>
            <p:spPr bwMode="auto">
              <a:xfrm>
                <a:off x="2843808" y="6634406"/>
                <a:ext cx="6983413" cy="212725"/>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9pPr>
              </a:lstStyle>
              <a:p>
                <a:pPr>
                  <a:lnSpc>
                    <a:spcPct val="95000"/>
                  </a:lnSpc>
                  <a:spcBef>
                    <a:spcPct val="0"/>
                  </a:spcBef>
                  <a:buFontTx/>
                  <a:buNone/>
                  <a:defRPr/>
                </a:pPr>
                <a:endParaRPr lang="fr-FR" altLang="fr-FR" sz="1100" b="1" dirty="0" smtClean="0">
                  <a:solidFill>
                    <a:schemeClr val="bg1"/>
                  </a:solidFill>
                  <a:latin typeface="Calibri" panose="020F0502020204030204" pitchFamily="34" charset="0"/>
                  <a:ea typeface="ＭＳ Ｐゴシック" pitchFamily="16" charset="-128"/>
                  <a:cs typeface="Calibri" panose="020F0502020204030204" pitchFamily="34" charset="0"/>
                </a:endParaRPr>
              </a:p>
            </p:txBody>
          </p:sp>
        </p:grpSp>
        <p:pic>
          <p:nvPicPr>
            <p:cNvPr id="31" name="Picture 20" descr="CONTRAS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0800000" flipH="1" flipV="1">
              <a:off x="2552760" y="6626822"/>
              <a:ext cx="425993" cy="2136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2" name="Image 1"/>
          <p:cNvPicPr>
            <a:picLocks noChangeAspect="1"/>
          </p:cNvPicPr>
          <p:nvPr/>
        </p:nvPicPr>
        <p:blipFill>
          <a:blip r:embed="rId4"/>
          <a:stretch>
            <a:fillRect/>
          </a:stretch>
        </p:blipFill>
        <p:spPr>
          <a:xfrm>
            <a:off x="330614" y="1396181"/>
            <a:ext cx="2423406" cy="2437662"/>
          </a:xfrm>
          <a:prstGeom prst="rect">
            <a:avLst/>
          </a:prstGeom>
        </p:spPr>
      </p:pic>
      <p:pic>
        <p:nvPicPr>
          <p:cNvPr id="3" name="Image 2"/>
          <p:cNvPicPr>
            <a:picLocks noChangeAspect="1"/>
          </p:cNvPicPr>
          <p:nvPr/>
        </p:nvPicPr>
        <p:blipFill>
          <a:blip r:embed="rId5"/>
          <a:stretch>
            <a:fillRect/>
          </a:stretch>
        </p:blipFill>
        <p:spPr>
          <a:xfrm>
            <a:off x="1215826" y="3865324"/>
            <a:ext cx="6864222" cy="2651416"/>
          </a:xfrm>
          <a:prstGeom prst="rect">
            <a:avLst/>
          </a:prstGeom>
        </p:spPr>
      </p:pic>
      <p:pic>
        <p:nvPicPr>
          <p:cNvPr id="4" name="Image 3"/>
          <p:cNvPicPr>
            <a:picLocks noChangeAspect="1"/>
          </p:cNvPicPr>
          <p:nvPr/>
        </p:nvPicPr>
        <p:blipFill>
          <a:blip r:embed="rId6"/>
          <a:stretch>
            <a:fillRect/>
          </a:stretch>
        </p:blipFill>
        <p:spPr>
          <a:xfrm>
            <a:off x="4326193" y="1573859"/>
            <a:ext cx="3923377" cy="2146421"/>
          </a:xfrm>
          <a:prstGeom prst="rect">
            <a:avLst/>
          </a:prstGeom>
        </p:spPr>
      </p:pic>
      <p:sp>
        <p:nvSpPr>
          <p:cNvPr id="5" name="ZoneTexte 4"/>
          <p:cNvSpPr txBox="1"/>
          <p:nvPr/>
        </p:nvSpPr>
        <p:spPr>
          <a:xfrm>
            <a:off x="104656" y="6209227"/>
            <a:ext cx="2222340" cy="369332"/>
          </a:xfrm>
          <a:prstGeom prst="rect">
            <a:avLst/>
          </a:prstGeom>
          <a:noFill/>
        </p:spPr>
        <p:txBody>
          <a:bodyPr wrap="none" rtlCol="0">
            <a:spAutoFit/>
          </a:bodyPr>
          <a:lstStyle/>
          <a:p>
            <a:r>
              <a:rPr lang="fr-FR" dirty="0" err="1" smtClean="0"/>
              <a:t>Ruffault</a:t>
            </a:r>
            <a:r>
              <a:rPr lang="fr-FR" dirty="0" smtClean="0"/>
              <a:t> et al. In </a:t>
            </a:r>
            <a:r>
              <a:rPr lang="fr-FR" dirty="0" err="1" smtClean="0"/>
              <a:t>Press</a:t>
            </a:r>
            <a:endParaRPr lang="fr-FR" dirty="0"/>
          </a:p>
        </p:txBody>
      </p:sp>
      <p:sp>
        <p:nvSpPr>
          <p:cNvPr id="6" name="ZoneTexte 5"/>
          <p:cNvSpPr txBox="1"/>
          <p:nvPr/>
        </p:nvSpPr>
        <p:spPr>
          <a:xfrm>
            <a:off x="572420" y="1139809"/>
            <a:ext cx="2633606" cy="369332"/>
          </a:xfrm>
          <a:prstGeom prst="rect">
            <a:avLst/>
          </a:prstGeom>
          <a:noFill/>
        </p:spPr>
        <p:txBody>
          <a:bodyPr wrap="none" rtlCol="0">
            <a:spAutoFit/>
          </a:bodyPr>
          <a:lstStyle/>
          <a:p>
            <a:r>
              <a:rPr lang="fr-FR" dirty="0" smtClean="0"/>
              <a:t>Live fuel </a:t>
            </a:r>
            <a:r>
              <a:rPr lang="fr-FR" dirty="0" err="1" smtClean="0"/>
              <a:t>moisture</a:t>
            </a:r>
            <a:r>
              <a:rPr lang="fr-FR" dirty="0" smtClean="0"/>
              <a:t> content</a:t>
            </a:r>
            <a:endParaRPr lang="fr-FR" dirty="0"/>
          </a:p>
        </p:txBody>
      </p:sp>
      <p:sp>
        <p:nvSpPr>
          <p:cNvPr id="18" name="ZoneTexte 17"/>
          <p:cNvSpPr txBox="1"/>
          <p:nvPr/>
        </p:nvSpPr>
        <p:spPr>
          <a:xfrm>
            <a:off x="5246553" y="1183093"/>
            <a:ext cx="1856919" cy="369332"/>
          </a:xfrm>
          <a:prstGeom prst="rect">
            <a:avLst/>
          </a:prstGeom>
          <a:noFill/>
        </p:spPr>
        <p:txBody>
          <a:bodyPr wrap="none" rtlCol="0">
            <a:spAutoFit/>
          </a:bodyPr>
          <a:lstStyle/>
          <a:p>
            <a:r>
              <a:rPr lang="fr-FR" dirty="0" smtClean="0"/>
              <a:t>Dead </a:t>
            </a:r>
            <a:r>
              <a:rPr lang="fr-FR" dirty="0" err="1" smtClean="0"/>
              <a:t>leaf</a:t>
            </a:r>
            <a:r>
              <a:rPr lang="fr-FR" dirty="0" smtClean="0"/>
              <a:t> fraction</a:t>
            </a:r>
            <a:endParaRPr lang="fr-FR" dirty="0"/>
          </a:p>
        </p:txBody>
      </p:sp>
      <p:sp>
        <p:nvSpPr>
          <p:cNvPr id="7" name="ZoneTexte 6"/>
          <p:cNvSpPr txBox="1"/>
          <p:nvPr/>
        </p:nvSpPr>
        <p:spPr>
          <a:xfrm>
            <a:off x="2144330" y="3672440"/>
            <a:ext cx="3711914" cy="369332"/>
          </a:xfrm>
          <a:prstGeom prst="rect">
            <a:avLst/>
          </a:prstGeom>
          <a:noFill/>
        </p:spPr>
        <p:txBody>
          <a:bodyPr wrap="none" rtlCol="0">
            <a:spAutoFit/>
          </a:bodyPr>
          <a:lstStyle/>
          <a:p>
            <a:r>
              <a:rPr lang="fr-FR" dirty="0" err="1" smtClean="0"/>
              <a:t>Canopy</a:t>
            </a:r>
            <a:r>
              <a:rPr lang="fr-FR" dirty="0" smtClean="0"/>
              <a:t> fuel </a:t>
            </a:r>
            <a:r>
              <a:rPr lang="fr-FR" dirty="0" err="1" smtClean="0"/>
              <a:t>moisture</a:t>
            </a:r>
            <a:r>
              <a:rPr lang="fr-FR" dirty="0" smtClean="0"/>
              <a:t> content (CFMC)</a:t>
            </a:r>
            <a:endParaRPr lang="fr-FR" dirty="0"/>
          </a:p>
        </p:txBody>
      </p:sp>
      <p:sp>
        <p:nvSpPr>
          <p:cNvPr id="8" name="Flèche vers le bas 7"/>
          <p:cNvSpPr/>
          <p:nvPr/>
        </p:nvSpPr>
        <p:spPr>
          <a:xfrm rot="18553437">
            <a:off x="2771441" y="3282402"/>
            <a:ext cx="330614" cy="41295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1" name="Flèche vers le bas 20"/>
          <p:cNvSpPr/>
          <p:nvPr/>
        </p:nvSpPr>
        <p:spPr>
          <a:xfrm rot="2584521">
            <a:off x="4161870" y="3248978"/>
            <a:ext cx="330614" cy="41295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59271716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50" name="Rectangle 16"/>
          <p:cNvSpPr>
            <a:spLocks noChangeArrowheads="1"/>
          </p:cNvSpPr>
          <p:nvPr/>
        </p:nvSpPr>
        <p:spPr bwMode="auto">
          <a:xfrm>
            <a:off x="107505" y="44450"/>
            <a:ext cx="895434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buFontTx/>
              <a:buNone/>
            </a:pPr>
            <a:r>
              <a:rPr lang="fr-FR" altLang="fr-FR" sz="2400" b="1" dirty="0" err="1" smtClean="0">
                <a:solidFill>
                  <a:srgbClr val="419943"/>
                </a:solidFill>
                <a:latin typeface="+mn-lt"/>
              </a:rPr>
              <a:t>Integration</a:t>
            </a:r>
            <a:endParaRPr lang="fr-FR" altLang="fr-FR" sz="2400" b="1" i="1" dirty="0" smtClean="0">
              <a:solidFill>
                <a:srgbClr val="419943"/>
              </a:solidFill>
              <a:latin typeface="+mn-lt"/>
            </a:endParaRPr>
          </a:p>
        </p:txBody>
      </p:sp>
      <p:cxnSp>
        <p:nvCxnSpPr>
          <p:cNvPr id="10251" name="Connecteur droit 70"/>
          <p:cNvCxnSpPr>
            <a:cxnSpLocks noChangeShapeType="1"/>
          </p:cNvCxnSpPr>
          <p:nvPr/>
        </p:nvCxnSpPr>
        <p:spPr bwMode="auto">
          <a:xfrm>
            <a:off x="250825" y="708025"/>
            <a:ext cx="8642350" cy="0"/>
          </a:xfrm>
          <a:prstGeom prst="line">
            <a:avLst/>
          </a:prstGeom>
          <a:noFill/>
          <a:ln w="15875" algn="ctr">
            <a:solidFill>
              <a:srgbClr val="41994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271" name="Connecteur droit 70"/>
          <p:cNvCxnSpPr>
            <a:cxnSpLocks noChangeShapeType="1"/>
          </p:cNvCxnSpPr>
          <p:nvPr/>
        </p:nvCxnSpPr>
        <p:spPr bwMode="auto">
          <a:xfrm>
            <a:off x="176213" y="708025"/>
            <a:ext cx="8642350" cy="0"/>
          </a:xfrm>
          <a:prstGeom prst="line">
            <a:avLst/>
          </a:prstGeom>
          <a:noFill/>
          <a:ln w="15875" algn="ctr">
            <a:solidFill>
              <a:srgbClr val="41994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9" name="ZoneTexte 32"/>
          <p:cNvSpPr txBox="1">
            <a:spLocks noChangeArrowheads="1"/>
          </p:cNvSpPr>
          <p:nvPr/>
        </p:nvSpPr>
        <p:spPr bwMode="auto">
          <a:xfrm>
            <a:off x="0" y="764509"/>
            <a:ext cx="9144000" cy="2677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endParaRPr lang="fr-FR" altLang="fr-FR" sz="2400" b="1" dirty="0" smtClean="0">
              <a:latin typeface="+mn-lt"/>
            </a:endParaRPr>
          </a:p>
          <a:p>
            <a:pPr>
              <a:spcBef>
                <a:spcPct val="0"/>
              </a:spcBef>
              <a:buFontTx/>
              <a:buNone/>
            </a:pPr>
            <a:endParaRPr lang="fr-FR" altLang="fr-FR" sz="2400" b="1" dirty="0">
              <a:latin typeface="+mn-lt"/>
            </a:endParaRPr>
          </a:p>
          <a:p>
            <a:pPr>
              <a:spcBef>
                <a:spcPct val="0"/>
              </a:spcBef>
              <a:buFontTx/>
              <a:buNone/>
            </a:pPr>
            <a:endParaRPr lang="fr-FR" altLang="fr-FR" sz="2400" b="1" dirty="0" smtClean="0">
              <a:latin typeface="+mn-lt"/>
            </a:endParaRPr>
          </a:p>
          <a:p>
            <a:pPr>
              <a:spcBef>
                <a:spcPct val="0"/>
              </a:spcBef>
              <a:buFontTx/>
              <a:buNone/>
            </a:pPr>
            <a:endParaRPr lang="fr-FR" altLang="fr-FR" sz="2400" b="1" dirty="0">
              <a:latin typeface="+mn-lt"/>
            </a:endParaRPr>
          </a:p>
          <a:p>
            <a:pPr>
              <a:spcBef>
                <a:spcPct val="0"/>
              </a:spcBef>
              <a:buFontTx/>
              <a:buNone/>
            </a:pPr>
            <a:endParaRPr lang="fr-FR" altLang="fr-FR" sz="2400" b="1" dirty="0" smtClean="0">
              <a:latin typeface="+mn-lt"/>
            </a:endParaRPr>
          </a:p>
          <a:p>
            <a:pPr>
              <a:spcBef>
                <a:spcPct val="0"/>
              </a:spcBef>
              <a:buFontTx/>
              <a:buNone/>
            </a:pPr>
            <a:endParaRPr lang="fr-FR" altLang="fr-FR" sz="2400" b="1" dirty="0">
              <a:latin typeface="+mn-lt"/>
            </a:endParaRPr>
          </a:p>
          <a:p>
            <a:pPr>
              <a:spcBef>
                <a:spcPct val="0"/>
              </a:spcBef>
              <a:buFontTx/>
              <a:buNone/>
            </a:pPr>
            <a:endParaRPr lang="fr-FR" altLang="fr-FR" sz="2400" b="1" dirty="0" smtClean="0">
              <a:latin typeface="+mn-lt"/>
            </a:endParaRPr>
          </a:p>
        </p:txBody>
      </p:sp>
      <p:grpSp>
        <p:nvGrpSpPr>
          <p:cNvPr id="29" name="Groupe 28"/>
          <p:cNvGrpSpPr>
            <a:grpSpLocks/>
          </p:cNvGrpSpPr>
          <p:nvPr/>
        </p:nvGrpSpPr>
        <p:grpSpPr bwMode="auto">
          <a:xfrm>
            <a:off x="0" y="6592351"/>
            <a:ext cx="9144000" cy="268287"/>
            <a:chOff x="714375" y="6599238"/>
            <a:chExt cx="8897938" cy="268287"/>
          </a:xfrm>
        </p:grpSpPr>
        <p:grpSp>
          <p:nvGrpSpPr>
            <p:cNvPr id="30" name="Groupe 29"/>
            <p:cNvGrpSpPr>
              <a:grpSpLocks/>
            </p:cNvGrpSpPr>
            <p:nvPr/>
          </p:nvGrpSpPr>
          <p:grpSpPr bwMode="auto">
            <a:xfrm>
              <a:off x="714375" y="6599238"/>
              <a:ext cx="8897938" cy="268287"/>
              <a:chOff x="43378" y="6589713"/>
              <a:chExt cx="9872540" cy="268287"/>
            </a:xfrm>
            <a:solidFill>
              <a:srgbClr val="419943"/>
            </a:solidFill>
          </p:grpSpPr>
          <p:sp>
            <p:nvSpPr>
              <p:cNvPr id="32" name="Rectangle 31"/>
              <p:cNvSpPr>
                <a:spLocks noChangeArrowheads="1"/>
              </p:cNvSpPr>
              <p:nvPr/>
            </p:nvSpPr>
            <p:spPr bwMode="auto">
              <a:xfrm>
                <a:off x="43378" y="6589713"/>
                <a:ext cx="9872540" cy="268287"/>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9pPr>
              </a:lstStyle>
              <a:p>
                <a:pPr>
                  <a:spcBef>
                    <a:spcPct val="0"/>
                  </a:spcBef>
                  <a:buFontTx/>
                  <a:buNone/>
                  <a:defRPr/>
                </a:pPr>
                <a:endParaRPr lang="fr-FR" altLang="fr-FR" sz="2400" dirty="0" smtClean="0">
                  <a:latin typeface="Trebuchet MS" pitchFamily="34" charset="0"/>
                  <a:ea typeface="ＭＳ Ｐゴシック" pitchFamily="16" charset="-128"/>
                </a:endParaRPr>
              </a:p>
            </p:txBody>
          </p:sp>
          <p:sp>
            <p:nvSpPr>
              <p:cNvPr id="33" name="Rectangle 32"/>
              <p:cNvSpPr>
                <a:spLocks noChangeArrowheads="1"/>
              </p:cNvSpPr>
              <p:nvPr/>
            </p:nvSpPr>
            <p:spPr bwMode="auto">
              <a:xfrm>
                <a:off x="2843808" y="6634406"/>
                <a:ext cx="6983413" cy="212725"/>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9pPr>
              </a:lstStyle>
              <a:p>
                <a:pPr>
                  <a:lnSpc>
                    <a:spcPct val="95000"/>
                  </a:lnSpc>
                  <a:spcBef>
                    <a:spcPct val="0"/>
                  </a:spcBef>
                  <a:buFontTx/>
                  <a:buNone/>
                  <a:defRPr/>
                </a:pPr>
                <a:endParaRPr lang="fr-FR" altLang="fr-FR" sz="1100" b="1" dirty="0" smtClean="0">
                  <a:solidFill>
                    <a:schemeClr val="bg1"/>
                  </a:solidFill>
                  <a:latin typeface="Calibri" panose="020F0502020204030204" pitchFamily="34" charset="0"/>
                  <a:ea typeface="ＭＳ Ｐゴシック" pitchFamily="16" charset="-128"/>
                  <a:cs typeface="Calibri" panose="020F0502020204030204" pitchFamily="34" charset="0"/>
                </a:endParaRPr>
              </a:p>
            </p:txBody>
          </p:sp>
        </p:grpSp>
        <p:pic>
          <p:nvPicPr>
            <p:cNvPr id="31" name="Picture 20" descr="CONTRAS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0800000" flipH="1" flipV="1">
              <a:off x="2552760" y="6626822"/>
              <a:ext cx="425993" cy="2136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1" name="Image 10"/>
          <p:cNvPicPr>
            <a:picLocks noChangeAspect="1"/>
          </p:cNvPicPr>
          <p:nvPr/>
        </p:nvPicPr>
        <p:blipFill>
          <a:blip r:embed="rId4"/>
          <a:stretch>
            <a:fillRect/>
          </a:stretch>
        </p:blipFill>
        <p:spPr>
          <a:xfrm>
            <a:off x="855407" y="764509"/>
            <a:ext cx="7706259" cy="4454862"/>
          </a:xfrm>
          <a:prstGeom prst="rect">
            <a:avLst/>
          </a:prstGeom>
        </p:spPr>
      </p:pic>
      <p:sp>
        <p:nvSpPr>
          <p:cNvPr id="2" name="ZoneTexte 1"/>
          <p:cNvSpPr txBox="1"/>
          <p:nvPr/>
        </p:nvSpPr>
        <p:spPr>
          <a:xfrm>
            <a:off x="678425" y="5305696"/>
            <a:ext cx="6785063" cy="1200329"/>
          </a:xfrm>
          <a:prstGeom prst="rect">
            <a:avLst/>
          </a:prstGeom>
          <a:noFill/>
        </p:spPr>
        <p:txBody>
          <a:bodyPr wrap="none" rtlCol="0">
            <a:spAutoFit/>
          </a:bodyPr>
          <a:lstStyle/>
          <a:p>
            <a:r>
              <a:rPr lang="fr-FR" dirty="0" err="1" smtClean="0"/>
              <a:t>Bottlenecks</a:t>
            </a:r>
            <a:r>
              <a:rPr lang="fr-FR" dirty="0" smtClean="0"/>
              <a:t> and perspectives:</a:t>
            </a:r>
          </a:p>
          <a:p>
            <a:r>
              <a:rPr lang="fr-FR" dirty="0" smtClean="0"/>
              <a:t>High Performance </a:t>
            </a:r>
            <a:r>
              <a:rPr lang="fr-FR" dirty="0" err="1" smtClean="0"/>
              <a:t>Computing</a:t>
            </a:r>
            <a:endParaRPr lang="fr-FR" dirty="0" smtClean="0"/>
          </a:p>
          <a:p>
            <a:r>
              <a:rPr lang="fr-FR" dirty="0" smtClean="0"/>
              <a:t>Data limitation (in </a:t>
            </a:r>
            <a:r>
              <a:rPr lang="fr-FR" dirty="0" err="1" smtClean="0"/>
              <a:t>ecophysiological</a:t>
            </a:r>
            <a:r>
              <a:rPr lang="fr-FR" dirty="0" smtClean="0"/>
              <a:t> </a:t>
            </a:r>
            <a:r>
              <a:rPr lang="fr-FR" dirty="0" err="1" smtClean="0"/>
              <a:t>processes</a:t>
            </a:r>
            <a:r>
              <a:rPr lang="fr-FR" dirty="0" smtClean="0"/>
              <a:t> and </a:t>
            </a:r>
            <a:r>
              <a:rPr lang="fr-FR" dirty="0" err="1" smtClean="0"/>
              <a:t>species</a:t>
            </a:r>
            <a:r>
              <a:rPr lang="fr-FR" dirty="0" smtClean="0"/>
              <a:t> distribution)</a:t>
            </a:r>
          </a:p>
          <a:p>
            <a:r>
              <a:rPr lang="fr-FR" dirty="0"/>
              <a:t>	</a:t>
            </a:r>
            <a:r>
              <a:rPr lang="fr-FR" dirty="0" smtClean="0"/>
              <a:t>=&gt; new </a:t>
            </a:r>
            <a:r>
              <a:rPr lang="fr-FR" dirty="0" err="1" smtClean="0"/>
              <a:t>development</a:t>
            </a:r>
            <a:r>
              <a:rPr lang="fr-FR" dirty="0" smtClean="0"/>
              <a:t> in fine </a:t>
            </a:r>
            <a:r>
              <a:rPr lang="fr-FR" dirty="0" err="1" smtClean="0"/>
              <a:t>scale</a:t>
            </a:r>
            <a:r>
              <a:rPr lang="fr-FR" dirty="0" smtClean="0"/>
              <a:t> </a:t>
            </a:r>
            <a:r>
              <a:rPr lang="fr-FR" dirty="0" err="1" smtClean="0"/>
              <a:t>remote</a:t>
            </a:r>
            <a:r>
              <a:rPr lang="fr-FR" dirty="0" smtClean="0"/>
              <a:t> </a:t>
            </a:r>
            <a:r>
              <a:rPr lang="fr-FR" dirty="0" err="1" smtClean="0"/>
              <a:t>sensing</a:t>
            </a:r>
            <a:endParaRPr lang="fr-FR" dirty="0"/>
          </a:p>
        </p:txBody>
      </p:sp>
    </p:spTree>
    <p:extLst>
      <p:ext uri="{BB962C8B-B14F-4D97-AF65-F5344CB8AC3E}">
        <p14:creationId xmlns:p14="http://schemas.microsoft.com/office/powerpoint/2010/main" val="256055050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4" descr="DSCN267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9832"/>
            <a:ext cx="9144000" cy="686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1" name="Rectangle 10"/>
          <p:cNvSpPr>
            <a:spLocks noChangeArrowheads="1"/>
          </p:cNvSpPr>
          <p:nvPr/>
        </p:nvSpPr>
        <p:spPr bwMode="auto">
          <a:xfrm>
            <a:off x="0" y="0"/>
            <a:ext cx="9144000" cy="92392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fr-FR"/>
          </a:p>
        </p:txBody>
      </p:sp>
      <p:sp>
        <p:nvSpPr>
          <p:cNvPr id="2052" name="Text Box 5"/>
          <p:cNvSpPr txBox="1">
            <a:spLocks noChangeArrowheads="1"/>
          </p:cNvSpPr>
          <p:nvPr/>
        </p:nvSpPr>
        <p:spPr bwMode="auto">
          <a:xfrm>
            <a:off x="0" y="874330"/>
            <a:ext cx="9144000" cy="1077218"/>
          </a:xfrm>
          <a:prstGeom prst="rect">
            <a:avLst/>
          </a:prstGeom>
          <a:solidFill>
            <a:schemeClr val="tx1">
              <a:alpha val="45097"/>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fr-FR" altLang="en-US" sz="3200" dirty="0" err="1" smtClean="0">
                <a:solidFill>
                  <a:schemeClr val="bg1"/>
                </a:solidFill>
                <a:latin typeface="Cambria" panose="02040503050406030204" pitchFamily="18" charset="0"/>
              </a:rPr>
              <a:t>Keystone</a:t>
            </a:r>
            <a:r>
              <a:rPr lang="fr-FR" altLang="en-US" sz="3200" dirty="0" smtClean="0">
                <a:solidFill>
                  <a:schemeClr val="bg1"/>
                </a:solidFill>
                <a:latin typeface="Cambria" panose="02040503050406030204" pitchFamily="18" charset="0"/>
              </a:rPr>
              <a:t> </a:t>
            </a:r>
            <a:r>
              <a:rPr lang="fr-FR" altLang="en-US" sz="3200" dirty="0" err="1" smtClean="0">
                <a:solidFill>
                  <a:schemeClr val="bg1"/>
                </a:solidFill>
                <a:latin typeface="Cambria" panose="02040503050406030204" pitchFamily="18" charset="0"/>
              </a:rPr>
              <a:t>processes</a:t>
            </a:r>
            <a:r>
              <a:rPr lang="fr-FR" altLang="en-US" sz="3200" dirty="0" smtClean="0">
                <a:solidFill>
                  <a:schemeClr val="bg1"/>
                </a:solidFill>
                <a:latin typeface="Cambria" panose="02040503050406030204" pitchFamily="18" charset="0"/>
              </a:rPr>
              <a:t> </a:t>
            </a:r>
          </a:p>
          <a:p>
            <a:pPr algn="ctr"/>
            <a:r>
              <a:rPr lang="fr-FR" altLang="en-US" sz="3200" dirty="0" smtClean="0">
                <a:solidFill>
                  <a:schemeClr val="bg1"/>
                </a:solidFill>
                <a:latin typeface="Cambria" panose="02040503050406030204" pitchFamily="18" charset="0"/>
              </a:rPr>
              <a:t>in plant </a:t>
            </a:r>
            <a:r>
              <a:rPr lang="fr-FR" altLang="en-US" sz="3200" dirty="0" err="1" smtClean="0">
                <a:solidFill>
                  <a:schemeClr val="bg1"/>
                </a:solidFill>
                <a:latin typeface="Cambria" panose="02040503050406030204" pitchFamily="18" charset="0"/>
              </a:rPr>
              <a:t>functionning</a:t>
            </a:r>
            <a:r>
              <a:rPr lang="fr-FR" altLang="en-US" sz="3200" dirty="0" smtClean="0">
                <a:solidFill>
                  <a:schemeClr val="bg1"/>
                </a:solidFill>
                <a:latin typeface="Cambria" panose="02040503050406030204" pitchFamily="18" charset="0"/>
              </a:rPr>
              <a:t> and distribution</a:t>
            </a:r>
            <a:endParaRPr lang="fr-FR" altLang="en-US" sz="3200" dirty="0">
              <a:solidFill>
                <a:schemeClr val="bg1"/>
              </a:solidFill>
              <a:latin typeface="Cambria" panose="02040503050406030204" pitchFamily="18" charset="0"/>
            </a:endParaRPr>
          </a:p>
        </p:txBody>
      </p:sp>
      <p:pic>
        <p:nvPicPr>
          <p:cNvPr id="2054" name="Picture 8" descr="CNRS_nouveau-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21206" y="28574"/>
            <a:ext cx="847725" cy="84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6" name="Rectangle 13"/>
          <p:cNvSpPr>
            <a:spLocks noChangeArrowheads="1"/>
          </p:cNvSpPr>
          <p:nvPr/>
        </p:nvSpPr>
        <p:spPr bwMode="auto">
          <a:xfrm>
            <a:off x="0" y="6116452"/>
            <a:ext cx="9144000" cy="741547"/>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fr-FR"/>
          </a:p>
        </p:txBody>
      </p:sp>
      <p:sp>
        <p:nvSpPr>
          <p:cNvPr id="2057" name="Text Box 9"/>
          <p:cNvSpPr txBox="1">
            <a:spLocks noChangeArrowheads="1"/>
          </p:cNvSpPr>
          <p:nvPr/>
        </p:nvSpPr>
        <p:spPr bwMode="auto">
          <a:xfrm>
            <a:off x="789899" y="6116453"/>
            <a:ext cx="7535623" cy="646331"/>
          </a:xfrm>
          <a:prstGeom prst="rect">
            <a:avLst/>
          </a:prstGeom>
          <a:noFill/>
          <a:ln>
            <a:noFill/>
          </a:ln>
          <a:effectLst/>
          <a:extLst>
            <a:ext uri="{909E8E84-426E-40DD-AFC4-6F175D3DCCD1}">
              <a14:hiddenFill xmlns:a14="http://schemas.microsoft.com/office/drawing/2010/main">
                <a:solidFill>
                  <a:schemeClr val="tx1">
                    <a:alpha val="39999"/>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fr-FR" altLang="en-US" dirty="0" smtClean="0">
                <a:latin typeface="Cambria" panose="02040503050406030204" pitchFamily="18" charset="0"/>
              </a:rPr>
              <a:t>Equipe FORECAST, Centre d’Ecologie Fonctionnelle et Evolutive, </a:t>
            </a:r>
          </a:p>
          <a:p>
            <a:pPr algn="ctr" eaLnBrk="1" hangingPunct="1"/>
            <a:r>
              <a:rPr lang="fr-FR" altLang="en-US" dirty="0" smtClean="0">
                <a:latin typeface="Cambria" panose="02040503050406030204" pitchFamily="18" charset="0"/>
              </a:rPr>
              <a:t> Montpellier</a:t>
            </a:r>
            <a:endParaRPr lang="fr-FR" altLang="en-US" dirty="0">
              <a:latin typeface="Cambria" panose="02040503050406030204" pitchFamily="18" charset="0"/>
            </a:endParaRPr>
          </a:p>
        </p:txBody>
      </p:sp>
      <p:pic>
        <p:nvPicPr>
          <p:cNvPr id="3" name="Imag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5809" y="61911"/>
            <a:ext cx="1180235" cy="786823"/>
          </a:xfrm>
          <a:prstGeom prst="rect">
            <a:avLst/>
          </a:prstGeom>
        </p:spPr>
      </p:pic>
      <p:pic>
        <p:nvPicPr>
          <p:cNvPr id="2055" name="Picture 11" descr="CEF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680049" y="71239"/>
            <a:ext cx="1639808" cy="752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Flèche courbée vers la gauche 3"/>
          <p:cNvSpPr/>
          <p:nvPr/>
        </p:nvSpPr>
        <p:spPr>
          <a:xfrm>
            <a:off x="4050645" y="3013603"/>
            <a:ext cx="443346" cy="701964"/>
          </a:xfrm>
          <a:prstGeom prst="curvedLeftArrow">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accent6">
                  <a:lumMod val="20000"/>
                  <a:lumOff val="80000"/>
                </a:schemeClr>
              </a:solidFill>
            </a:endParaRPr>
          </a:p>
        </p:txBody>
      </p:sp>
      <p:sp>
        <p:nvSpPr>
          <p:cNvPr id="5" name="Flèche courbée vers la droite 4"/>
          <p:cNvSpPr/>
          <p:nvPr/>
        </p:nvSpPr>
        <p:spPr>
          <a:xfrm flipV="1">
            <a:off x="2778628" y="2978723"/>
            <a:ext cx="582414" cy="650952"/>
          </a:xfrm>
          <a:prstGeom prst="curvedRightArrow">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accent6">
                  <a:lumMod val="20000"/>
                  <a:lumOff val="80000"/>
                </a:schemeClr>
              </a:solidFill>
            </a:endParaRPr>
          </a:p>
        </p:txBody>
      </p:sp>
      <p:sp>
        <p:nvSpPr>
          <p:cNvPr id="6" name="Soleil 5"/>
          <p:cNvSpPr/>
          <p:nvPr/>
        </p:nvSpPr>
        <p:spPr>
          <a:xfrm>
            <a:off x="1712238" y="2265458"/>
            <a:ext cx="960582" cy="906268"/>
          </a:xfrm>
          <a:prstGeom prst="sun">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Nuage 6"/>
          <p:cNvSpPr/>
          <p:nvPr/>
        </p:nvSpPr>
        <p:spPr>
          <a:xfrm>
            <a:off x="1270193" y="2699277"/>
            <a:ext cx="1014699" cy="774804"/>
          </a:xfrm>
          <a:prstGeom prst="cloud">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8" name="Image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881619" y="3875957"/>
            <a:ext cx="1401463" cy="1401463"/>
          </a:xfrm>
          <a:prstGeom prst="rect">
            <a:avLst/>
          </a:prstGeom>
        </p:spPr>
      </p:pic>
      <p:pic>
        <p:nvPicPr>
          <p:cNvPr id="9" name="Image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797200" y="3875874"/>
            <a:ext cx="1328427" cy="1501700"/>
          </a:xfrm>
          <a:prstGeom prst="rect">
            <a:avLst/>
          </a:prstGeom>
        </p:spPr>
      </p:pic>
      <p:pic>
        <p:nvPicPr>
          <p:cNvPr id="10" name="Image 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755296" y="3875957"/>
            <a:ext cx="1456519" cy="1476202"/>
          </a:xfrm>
          <a:prstGeom prst="rect">
            <a:avLst/>
          </a:prstGeom>
        </p:spPr>
      </p:pic>
      <p:sp>
        <p:nvSpPr>
          <p:cNvPr id="12" name="ZoneTexte 11"/>
          <p:cNvSpPr txBox="1"/>
          <p:nvPr/>
        </p:nvSpPr>
        <p:spPr>
          <a:xfrm>
            <a:off x="569611" y="5433210"/>
            <a:ext cx="1467984" cy="369332"/>
          </a:xfrm>
          <a:prstGeom prst="rect">
            <a:avLst/>
          </a:prstGeom>
          <a:solidFill>
            <a:schemeClr val="bg1"/>
          </a:solidFill>
        </p:spPr>
        <p:txBody>
          <a:bodyPr wrap="square" rtlCol="0">
            <a:spAutoFit/>
          </a:bodyPr>
          <a:lstStyle/>
          <a:p>
            <a:pPr algn="ctr"/>
            <a:r>
              <a:rPr lang="fr-FR" dirty="0" smtClean="0"/>
              <a:t>Reproduction</a:t>
            </a:r>
            <a:endParaRPr lang="fr-FR" sz="1200" i="1" dirty="0"/>
          </a:p>
        </p:txBody>
      </p:sp>
      <p:sp>
        <p:nvSpPr>
          <p:cNvPr id="13" name="ZoneTexte 12"/>
          <p:cNvSpPr txBox="1"/>
          <p:nvPr/>
        </p:nvSpPr>
        <p:spPr>
          <a:xfrm>
            <a:off x="6573938" y="5407786"/>
            <a:ext cx="2116413" cy="369332"/>
          </a:xfrm>
          <a:prstGeom prst="rect">
            <a:avLst/>
          </a:prstGeom>
          <a:solidFill>
            <a:schemeClr val="bg1"/>
          </a:solidFill>
        </p:spPr>
        <p:txBody>
          <a:bodyPr wrap="none" rtlCol="0">
            <a:spAutoFit/>
          </a:bodyPr>
          <a:lstStyle/>
          <a:p>
            <a:pPr algn="ctr"/>
            <a:r>
              <a:rPr lang="fr-FR" dirty="0" err="1" smtClean="0"/>
              <a:t>Resistance</a:t>
            </a:r>
            <a:r>
              <a:rPr lang="fr-FR" dirty="0" smtClean="0"/>
              <a:t>/</a:t>
            </a:r>
            <a:r>
              <a:rPr lang="fr-FR" dirty="0" err="1" smtClean="0"/>
              <a:t>Recovery</a:t>
            </a:r>
            <a:endParaRPr lang="fr-FR" sz="1200" i="1" dirty="0"/>
          </a:p>
        </p:txBody>
      </p:sp>
      <p:sp>
        <p:nvSpPr>
          <p:cNvPr id="14" name="ZoneTexte 13"/>
          <p:cNvSpPr txBox="1"/>
          <p:nvPr/>
        </p:nvSpPr>
        <p:spPr>
          <a:xfrm>
            <a:off x="3137520" y="2708290"/>
            <a:ext cx="1372812" cy="369332"/>
          </a:xfrm>
          <a:prstGeom prst="rect">
            <a:avLst/>
          </a:prstGeom>
          <a:noFill/>
        </p:spPr>
        <p:txBody>
          <a:bodyPr wrap="none" rtlCol="0">
            <a:spAutoFit/>
          </a:bodyPr>
          <a:lstStyle/>
          <a:p>
            <a:r>
              <a:rPr lang="fr-FR" dirty="0" smtClean="0">
                <a:solidFill>
                  <a:schemeClr val="accent1">
                    <a:lumMod val="20000"/>
                    <a:lumOff val="80000"/>
                  </a:schemeClr>
                </a:solidFill>
              </a:rPr>
              <a:t>C/H20 fluxes</a:t>
            </a:r>
            <a:endParaRPr lang="fr-FR" dirty="0">
              <a:solidFill>
                <a:schemeClr val="accent1">
                  <a:lumMod val="20000"/>
                  <a:lumOff val="80000"/>
                </a:schemeClr>
              </a:solidFill>
            </a:endParaRPr>
          </a:p>
        </p:txBody>
      </p:sp>
      <p:sp>
        <p:nvSpPr>
          <p:cNvPr id="15" name="ZoneTexte 14"/>
          <p:cNvSpPr txBox="1"/>
          <p:nvPr/>
        </p:nvSpPr>
        <p:spPr>
          <a:xfrm>
            <a:off x="2858633" y="3170047"/>
            <a:ext cx="1375698" cy="369332"/>
          </a:xfrm>
          <a:prstGeom prst="rect">
            <a:avLst/>
          </a:prstGeom>
          <a:noFill/>
        </p:spPr>
        <p:txBody>
          <a:bodyPr wrap="none" rtlCol="0">
            <a:spAutoFit/>
          </a:bodyPr>
          <a:lstStyle/>
          <a:p>
            <a:r>
              <a:rPr lang="fr-FR" dirty="0" err="1" smtClean="0">
                <a:solidFill>
                  <a:schemeClr val="accent6">
                    <a:lumMod val="20000"/>
                    <a:lumOff val="80000"/>
                  </a:schemeClr>
                </a:solidFill>
              </a:rPr>
              <a:t>functionning</a:t>
            </a:r>
            <a:endParaRPr lang="fr-FR" dirty="0">
              <a:solidFill>
                <a:schemeClr val="accent6">
                  <a:lumMod val="20000"/>
                  <a:lumOff val="80000"/>
                </a:schemeClr>
              </a:solidFill>
            </a:endParaRPr>
          </a:p>
        </p:txBody>
      </p:sp>
      <p:sp>
        <p:nvSpPr>
          <p:cNvPr id="16" name="ZoneTexte 15"/>
          <p:cNvSpPr txBox="1"/>
          <p:nvPr/>
        </p:nvSpPr>
        <p:spPr>
          <a:xfrm>
            <a:off x="5022260" y="3041041"/>
            <a:ext cx="1276503" cy="369332"/>
          </a:xfrm>
          <a:prstGeom prst="rect">
            <a:avLst/>
          </a:prstGeom>
          <a:noFill/>
        </p:spPr>
        <p:txBody>
          <a:bodyPr wrap="none" rtlCol="0">
            <a:spAutoFit/>
          </a:bodyPr>
          <a:lstStyle/>
          <a:p>
            <a:r>
              <a:rPr lang="fr-FR" dirty="0" err="1" smtClean="0">
                <a:solidFill>
                  <a:srgbClr val="FFFF00"/>
                </a:solidFill>
              </a:rPr>
              <a:t>Biodiversity</a:t>
            </a:r>
            <a:endParaRPr lang="fr-FR" dirty="0">
              <a:solidFill>
                <a:srgbClr val="FFFF00"/>
              </a:solidFill>
            </a:endParaRPr>
          </a:p>
        </p:txBody>
      </p:sp>
      <p:sp>
        <p:nvSpPr>
          <p:cNvPr id="18" name="Flèche droite 17"/>
          <p:cNvSpPr/>
          <p:nvPr/>
        </p:nvSpPr>
        <p:spPr>
          <a:xfrm>
            <a:off x="6289980" y="4733662"/>
            <a:ext cx="567916" cy="398103"/>
          </a:xfrm>
          <a:prstGeom prst="rightArrow">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8" name="Flèche droite 27"/>
          <p:cNvSpPr/>
          <p:nvPr/>
        </p:nvSpPr>
        <p:spPr>
          <a:xfrm flipH="1">
            <a:off x="6211815" y="4302361"/>
            <a:ext cx="618204" cy="398103"/>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 name="Double flèche horizontale 19"/>
          <p:cNvSpPr/>
          <p:nvPr/>
        </p:nvSpPr>
        <p:spPr>
          <a:xfrm>
            <a:off x="4115067" y="4398407"/>
            <a:ext cx="649949" cy="431301"/>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 name="ZoneTexte 22"/>
          <p:cNvSpPr txBox="1"/>
          <p:nvPr/>
        </p:nvSpPr>
        <p:spPr>
          <a:xfrm>
            <a:off x="1125921" y="1896815"/>
            <a:ext cx="896592" cy="369332"/>
          </a:xfrm>
          <a:prstGeom prst="rect">
            <a:avLst/>
          </a:prstGeom>
          <a:noFill/>
        </p:spPr>
        <p:txBody>
          <a:bodyPr wrap="none" rtlCol="0">
            <a:spAutoFit/>
          </a:bodyPr>
          <a:lstStyle/>
          <a:p>
            <a:r>
              <a:rPr lang="fr-FR" dirty="0" err="1" smtClean="0">
                <a:solidFill>
                  <a:schemeClr val="bg1"/>
                </a:solidFill>
              </a:rPr>
              <a:t>Climate</a:t>
            </a:r>
            <a:endParaRPr lang="fr-FR" dirty="0" smtClean="0">
              <a:solidFill>
                <a:schemeClr val="bg1"/>
              </a:solidFill>
            </a:endParaRPr>
          </a:p>
        </p:txBody>
      </p:sp>
      <p:pic>
        <p:nvPicPr>
          <p:cNvPr id="22" name="Image 21"/>
          <p:cNvPicPr>
            <a:picLocks noChangeAspect="1"/>
          </p:cNvPicPr>
          <p:nvPr/>
        </p:nvPicPr>
        <p:blipFill>
          <a:blip r:embed="rId9"/>
          <a:stretch>
            <a:fillRect/>
          </a:stretch>
        </p:blipFill>
        <p:spPr>
          <a:xfrm>
            <a:off x="352823" y="3883644"/>
            <a:ext cx="1925676" cy="1324669"/>
          </a:xfrm>
          <a:prstGeom prst="rect">
            <a:avLst/>
          </a:prstGeom>
        </p:spPr>
      </p:pic>
      <p:sp>
        <p:nvSpPr>
          <p:cNvPr id="33" name="ZoneTexte 32"/>
          <p:cNvSpPr txBox="1"/>
          <p:nvPr/>
        </p:nvSpPr>
        <p:spPr>
          <a:xfrm>
            <a:off x="2727421" y="5421072"/>
            <a:ext cx="1467984" cy="369332"/>
          </a:xfrm>
          <a:prstGeom prst="rect">
            <a:avLst/>
          </a:prstGeom>
          <a:solidFill>
            <a:schemeClr val="bg1"/>
          </a:solidFill>
        </p:spPr>
        <p:txBody>
          <a:bodyPr wrap="square" rtlCol="0">
            <a:spAutoFit/>
          </a:bodyPr>
          <a:lstStyle/>
          <a:p>
            <a:pPr algn="ctr"/>
            <a:r>
              <a:rPr lang="fr-FR" dirty="0" smtClean="0"/>
              <a:t>H20/C fluxes</a:t>
            </a:r>
            <a:endParaRPr lang="fr-FR" sz="1200" i="1" dirty="0"/>
          </a:p>
        </p:txBody>
      </p:sp>
      <p:sp>
        <p:nvSpPr>
          <p:cNvPr id="34" name="ZoneTexte 33"/>
          <p:cNvSpPr txBox="1"/>
          <p:nvPr/>
        </p:nvSpPr>
        <p:spPr>
          <a:xfrm>
            <a:off x="4765016" y="5421072"/>
            <a:ext cx="1467984" cy="646331"/>
          </a:xfrm>
          <a:prstGeom prst="rect">
            <a:avLst/>
          </a:prstGeom>
          <a:solidFill>
            <a:schemeClr val="bg1"/>
          </a:solidFill>
        </p:spPr>
        <p:txBody>
          <a:bodyPr wrap="square" rtlCol="0">
            <a:spAutoFit/>
          </a:bodyPr>
          <a:lstStyle/>
          <a:p>
            <a:pPr algn="ctr"/>
            <a:r>
              <a:rPr lang="fr-FR" dirty="0" err="1" smtClean="0"/>
              <a:t>Growth</a:t>
            </a:r>
            <a:r>
              <a:rPr lang="fr-FR" dirty="0" smtClean="0"/>
              <a:t> &amp; </a:t>
            </a:r>
            <a:r>
              <a:rPr lang="fr-FR" dirty="0" err="1" smtClean="0"/>
              <a:t>Competition</a:t>
            </a:r>
            <a:endParaRPr lang="fr-FR" sz="1200" i="1" dirty="0"/>
          </a:p>
        </p:txBody>
      </p:sp>
      <p:sp>
        <p:nvSpPr>
          <p:cNvPr id="35" name="Double flèche horizontale 34"/>
          <p:cNvSpPr/>
          <p:nvPr/>
        </p:nvSpPr>
        <p:spPr>
          <a:xfrm>
            <a:off x="2222018" y="4361037"/>
            <a:ext cx="649949" cy="431301"/>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783890841"/>
      </p:ext>
    </p:extLst>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50" name="Rectangle 16"/>
          <p:cNvSpPr>
            <a:spLocks noChangeArrowheads="1"/>
          </p:cNvSpPr>
          <p:nvPr/>
        </p:nvSpPr>
        <p:spPr bwMode="auto">
          <a:xfrm>
            <a:off x="107505" y="44450"/>
            <a:ext cx="895434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buFontTx/>
              <a:buNone/>
            </a:pPr>
            <a:r>
              <a:rPr lang="fr-FR" altLang="fr-FR" sz="2400" b="1" dirty="0" smtClean="0">
                <a:solidFill>
                  <a:srgbClr val="419943"/>
                </a:solidFill>
                <a:latin typeface="+mn-lt"/>
              </a:rPr>
              <a:t>1. </a:t>
            </a:r>
            <a:r>
              <a:rPr lang="fr-FR" altLang="fr-FR" sz="2400" b="1" dirty="0" err="1" smtClean="0">
                <a:solidFill>
                  <a:srgbClr val="419943"/>
                </a:solidFill>
                <a:latin typeface="+mn-lt"/>
              </a:rPr>
              <a:t>Process-based</a:t>
            </a:r>
            <a:r>
              <a:rPr lang="fr-FR" altLang="fr-FR" sz="2400" b="1" dirty="0" smtClean="0">
                <a:solidFill>
                  <a:srgbClr val="419943"/>
                </a:solidFill>
                <a:latin typeface="+mn-lt"/>
              </a:rPr>
              <a:t> niche </a:t>
            </a:r>
            <a:r>
              <a:rPr lang="fr-FR" altLang="fr-FR" sz="2400" b="1" dirty="0" err="1" smtClean="0">
                <a:solidFill>
                  <a:srgbClr val="419943"/>
                </a:solidFill>
                <a:latin typeface="+mn-lt"/>
              </a:rPr>
              <a:t>modelling</a:t>
            </a:r>
            <a:endParaRPr lang="fr-FR" altLang="fr-FR" sz="2400" b="1" i="1" dirty="0" smtClean="0">
              <a:solidFill>
                <a:srgbClr val="419943"/>
              </a:solidFill>
              <a:latin typeface="+mn-lt"/>
            </a:endParaRPr>
          </a:p>
        </p:txBody>
      </p:sp>
      <p:cxnSp>
        <p:nvCxnSpPr>
          <p:cNvPr id="10251" name="Connecteur droit 70"/>
          <p:cNvCxnSpPr>
            <a:cxnSpLocks noChangeShapeType="1"/>
          </p:cNvCxnSpPr>
          <p:nvPr/>
        </p:nvCxnSpPr>
        <p:spPr bwMode="auto">
          <a:xfrm>
            <a:off x="250825" y="708025"/>
            <a:ext cx="8642350" cy="0"/>
          </a:xfrm>
          <a:prstGeom prst="line">
            <a:avLst/>
          </a:prstGeom>
          <a:noFill/>
          <a:ln w="15875" algn="ctr">
            <a:solidFill>
              <a:srgbClr val="41994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271" name="Connecteur droit 70"/>
          <p:cNvCxnSpPr>
            <a:cxnSpLocks noChangeShapeType="1"/>
          </p:cNvCxnSpPr>
          <p:nvPr/>
        </p:nvCxnSpPr>
        <p:spPr bwMode="auto">
          <a:xfrm>
            <a:off x="176213" y="708025"/>
            <a:ext cx="8642350" cy="0"/>
          </a:xfrm>
          <a:prstGeom prst="line">
            <a:avLst/>
          </a:prstGeom>
          <a:noFill/>
          <a:ln w="15875" algn="ctr">
            <a:solidFill>
              <a:srgbClr val="41994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9" name="ZoneTexte 32"/>
          <p:cNvSpPr txBox="1">
            <a:spLocks noChangeArrowheads="1"/>
          </p:cNvSpPr>
          <p:nvPr/>
        </p:nvSpPr>
        <p:spPr bwMode="auto">
          <a:xfrm>
            <a:off x="0" y="735013"/>
            <a:ext cx="9144000" cy="3416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r>
              <a:rPr lang="fr-FR" altLang="fr-FR" sz="2400" b="1" dirty="0" err="1" smtClean="0">
                <a:latin typeface="+mn-lt"/>
              </a:rPr>
              <a:t>Tool</a:t>
            </a:r>
            <a:r>
              <a:rPr lang="fr-FR" altLang="fr-FR" sz="2400" b="1" dirty="0" smtClean="0">
                <a:latin typeface="+mn-lt"/>
              </a:rPr>
              <a:t>: </a:t>
            </a:r>
            <a:r>
              <a:rPr lang="fr-FR" altLang="fr-FR" sz="2400" dirty="0" err="1" smtClean="0">
                <a:latin typeface="+mn-lt"/>
              </a:rPr>
              <a:t>Phenofit</a:t>
            </a:r>
            <a:r>
              <a:rPr lang="fr-FR" altLang="fr-FR" sz="2400" dirty="0" smtClean="0">
                <a:latin typeface="+mn-lt"/>
              </a:rPr>
              <a:t> (</a:t>
            </a:r>
            <a:r>
              <a:rPr lang="fr-FR" altLang="fr-FR" sz="2400" dirty="0" err="1" smtClean="0">
                <a:latin typeface="+mn-lt"/>
              </a:rPr>
              <a:t>Chuine</a:t>
            </a:r>
            <a:r>
              <a:rPr lang="fr-FR" altLang="fr-FR" sz="2400" dirty="0" smtClean="0">
                <a:latin typeface="+mn-lt"/>
              </a:rPr>
              <a:t> et al. 2001): a </a:t>
            </a:r>
            <a:r>
              <a:rPr lang="fr-FR" altLang="fr-FR" sz="2400" dirty="0" err="1" smtClean="0">
                <a:latin typeface="+mn-lt"/>
              </a:rPr>
              <a:t>process-based</a:t>
            </a:r>
            <a:r>
              <a:rPr lang="fr-FR" altLang="fr-FR" sz="2400" dirty="0" smtClean="0">
                <a:latin typeface="+mn-lt"/>
              </a:rPr>
              <a:t> model for plant fitness (reproduction and </a:t>
            </a:r>
            <a:r>
              <a:rPr lang="fr-FR" altLang="fr-FR" sz="2400" dirty="0" err="1" smtClean="0">
                <a:latin typeface="+mn-lt"/>
              </a:rPr>
              <a:t>survival</a:t>
            </a:r>
            <a:r>
              <a:rPr lang="fr-FR" altLang="fr-FR" sz="2400" dirty="0" smtClean="0">
                <a:latin typeface="+mn-lt"/>
              </a:rPr>
              <a:t>) </a:t>
            </a:r>
            <a:r>
              <a:rPr lang="fr-FR" altLang="fr-FR" sz="2400" dirty="0" err="1" smtClean="0">
                <a:latin typeface="+mn-lt"/>
              </a:rPr>
              <a:t>based</a:t>
            </a:r>
            <a:r>
              <a:rPr lang="fr-FR" altLang="fr-FR" sz="2400" dirty="0" smtClean="0">
                <a:latin typeface="+mn-lt"/>
              </a:rPr>
              <a:t> on key </a:t>
            </a:r>
            <a:r>
              <a:rPr lang="fr-FR" altLang="fr-FR" sz="2400" dirty="0" err="1" smtClean="0">
                <a:latin typeface="+mn-lt"/>
              </a:rPr>
              <a:t>phenological</a:t>
            </a:r>
            <a:r>
              <a:rPr lang="fr-FR" altLang="fr-FR" sz="2400" dirty="0" smtClean="0">
                <a:latin typeface="+mn-lt"/>
              </a:rPr>
              <a:t> phases.</a:t>
            </a:r>
            <a:endParaRPr lang="fr-FR" altLang="fr-FR" sz="2400" dirty="0">
              <a:latin typeface="+mn-lt"/>
            </a:endParaRPr>
          </a:p>
          <a:p>
            <a:pPr>
              <a:spcBef>
                <a:spcPct val="0"/>
              </a:spcBef>
              <a:buFontTx/>
              <a:buNone/>
            </a:pPr>
            <a:endParaRPr lang="fr-FR" altLang="fr-FR" sz="2400" b="1" dirty="0" smtClean="0">
              <a:latin typeface="+mn-lt"/>
            </a:endParaRPr>
          </a:p>
          <a:p>
            <a:pPr>
              <a:spcBef>
                <a:spcPct val="0"/>
              </a:spcBef>
              <a:buFontTx/>
              <a:buNone/>
            </a:pPr>
            <a:endParaRPr lang="fr-FR" altLang="fr-FR" sz="2400" b="1" dirty="0">
              <a:latin typeface="+mn-lt"/>
            </a:endParaRPr>
          </a:p>
          <a:p>
            <a:pPr>
              <a:spcBef>
                <a:spcPct val="0"/>
              </a:spcBef>
              <a:buFontTx/>
              <a:buNone/>
            </a:pPr>
            <a:endParaRPr lang="fr-FR" altLang="fr-FR" sz="2400" b="1" dirty="0" smtClean="0">
              <a:latin typeface="+mn-lt"/>
            </a:endParaRPr>
          </a:p>
          <a:p>
            <a:pPr>
              <a:spcBef>
                <a:spcPct val="0"/>
              </a:spcBef>
              <a:buFontTx/>
              <a:buNone/>
            </a:pPr>
            <a:endParaRPr lang="fr-FR" altLang="fr-FR" sz="2400" b="1" dirty="0">
              <a:latin typeface="+mn-lt"/>
            </a:endParaRPr>
          </a:p>
          <a:p>
            <a:pPr>
              <a:spcBef>
                <a:spcPct val="0"/>
              </a:spcBef>
              <a:buFontTx/>
              <a:buNone/>
            </a:pPr>
            <a:endParaRPr lang="fr-FR" altLang="fr-FR" sz="2400" b="1" dirty="0" smtClean="0">
              <a:latin typeface="+mn-lt"/>
            </a:endParaRPr>
          </a:p>
          <a:p>
            <a:pPr>
              <a:spcBef>
                <a:spcPct val="0"/>
              </a:spcBef>
              <a:buFontTx/>
              <a:buNone/>
            </a:pPr>
            <a:endParaRPr lang="fr-FR" altLang="fr-FR" sz="2400" b="1" dirty="0">
              <a:latin typeface="+mn-lt"/>
            </a:endParaRPr>
          </a:p>
          <a:p>
            <a:pPr>
              <a:spcBef>
                <a:spcPct val="0"/>
              </a:spcBef>
              <a:buFontTx/>
              <a:buNone/>
            </a:pPr>
            <a:endParaRPr lang="fr-FR" altLang="fr-FR" sz="2400" b="1" dirty="0" smtClean="0">
              <a:latin typeface="+mn-lt"/>
            </a:endParaRPr>
          </a:p>
        </p:txBody>
      </p:sp>
      <p:grpSp>
        <p:nvGrpSpPr>
          <p:cNvPr id="29" name="Groupe 28"/>
          <p:cNvGrpSpPr>
            <a:grpSpLocks/>
          </p:cNvGrpSpPr>
          <p:nvPr/>
        </p:nvGrpSpPr>
        <p:grpSpPr bwMode="auto">
          <a:xfrm>
            <a:off x="0" y="6592351"/>
            <a:ext cx="9144000" cy="268287"/>
            <a:chOff x="714375" y="6599238"/>
            <a:chExt cx="8897938" cy="268287"/>
          </a:xfrm>
        </p:grpSpPr>
        <p:grpSp>
          <p:nvGrpSpPr>
            <p:cNvPr id="30" name="Groupe 29"/>
            <p:cNvGrpSpPr>
              <a:grpSpLocks/>
            </p:cNvGrpSpPr>
            <p:nvPr/>
          </p:nvGrpSpPr>
          <p:grpSpPr bwMode="auto">
            <a:xfrm>
              <a:off x="714375" y="6599238"/>
              <a:ext cx="8897938" cy="268287"/>
              <a:chOff x="43378" y="6589713"/>
              <a:chExt cx="9872540" cy="268287"/>
            </a:xfrm>
            <a:solidFill>
              <a:srgbClr val="419943"/>
            </a:solidFill>
          </p:grpSpPr>
          <p:sp>
            <p:nvSpPr>
              <p:cNvPr id="32" name="Rectangle 31"/>
              <p:cNvSpPr>
                <a:spLocks noChangeArrowheads="1"/>
              </p:cNvSpPr>
              <p:nvPr/>
            </p:nvSpPr>
            <p:spPr bwMode="auto">
              <a:xfrm>
                <a:off x="43378" y="6589713"/>
                <a:ext cx="9872540" cy="268287"/>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9pPr>
              </a:lstStyle>
              <a:p>
                <a:pPr>
                  <a:spcBef>
                    <a:spcPct val="0"/>
                  </a:spcBef>
                  <a:buFontTx/>
                  <a:buNone/>
                  <a:defRPr/>
                </a:pPr>
                <a:endParaRPr lang="fr-FR" altLang="fr-FR" sz="2400" dirty="0" smtClean="0">
                  <a:latin typeface="Trebuchet MS" pitchFamily="34" charset="0"/>
                  <a:ea typeface="ＭＳ Ｐゴシック" pitchFamily="16" charset="-128"/>
                </a:endParaRPr>
              </a:p>
            </p:txBody>
          </p:sp>
          <p:sp>
            <p:nvSpPr>
              <p:cNvPr id="33" name="Rectangle 32"/>
              <p:cNvSpPr>
                <a:spLocks noChangeArrowheads="1"/>
              </p:cNvSpPr>
              <p:nvPr/>
            </p:nvSpPr>
            <p:spPr bwMode="auto">
              <a:xfrm>
                <a:off x="2843808" y="6634406"/>
                <a:ext cx="6983413" cy="212725"/>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9pPr>
              </a:lstStyle>
              <a:p>
                <a:pPr>
                  <a:lnSpc>
                    <a:spcPct val="95000"/>
                  </a:lnSpc>
                  <a:spcBef>
                    <a:spcPct val="0"/>
                  </a:spcBef>
                  <a:buFontTx/>
                  <a:buNone/>
                  <a:defRPr/>
                </a:pPr>
                <a:endParaRPr lang="fr-FR" altLang="fr-FR" sz="1100" b="1" dirty="0" smtClean="0">
                  <a:solidFill>
                    <a:schemeClr val="bg1"/>
                  </a:solidFill>
                  <a:latin typeface="Calibri" panose="020F0502020204030204" pitchFamily="34" charset="0"/>
                  <a:ea typeface="ＭＳ Ｐゴシック" pitchFamily="16" charset="-128"/>
                  <a:cs typeface="Calibri" panose="020F0502020204030204" pitchFamily="34" charset="0"/>
                </a:endParaRPr>
              </a:p>
            </p:txBody>
          </p:sp>
        </p:grpSp>
        <p:pic>
          <p:nvPicPr>
            <p:cNvPr id="31" name="Picture 20" descr="CONTRAS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0800000" flipH="1" flipV="1">
              <a:off x="2552760" y="6626822"/>
              <a:ext cx="425993" cy="2136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2" name="Image 1"/>
          <p:cNvPicPr>
            <a:picLocks noChangeAspect="1"/>
          </p:cNvPicPr>
          <p:nvPr/>
        </p:nvPicPr>
        <p:blipFill>
          <a:blip r:embed="rId4"/>
          <a:stretch>
            <a:fillRect/>
          </a:stretch>
        </p:blipFill>
        <p:spPr>
          <a:xfrm>
            <a:off x="1487035" y="1519531"/>
            <a:ext cx="5742997" cy="4913210"/>
          </a:xfrm>
          <a:prstGeom prst="rect">
            <a:avLst/>
          </a:prstGeom>
        </p:spPr>
      </p:pic>
    </p:spTree>
    <p:extLst>
      <p:ext uri="{BB962C8B-B14F-4D97-AF65-F5344CB8AC3E}">
        <p14:creationId xmlns:p14="http://schemas.microsoft.com/office/powerpoint/2010/main" val="309394938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50" name="Rectangle 16"/>
          <p:cNvSpPr>
            <a:spLocks noChangeArrowheads="1"/>
          </p:cNvSpPr>
          <p:nvPr/>
        </p:nvSpPr>
        <p:spPr bwMode="auto">
          <a:xfrm>
            <a:off x="107505" y="44450"/>
            <a:ext cx="895434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buFontTx/>
              <a:buNone/>
            </a:pPr>
            <a:r>
              <a:rPr lang="fr-FR" altLang="fr-FR" sz="2400" b="1" dirty="0" smtClean="0">
                <a:solidFill>
                  <a:srgbClr val="419943"/>
                </a:solidFill>
                <a:latin typeface="+mn-lt"/>
              </a:rPr>
              <a:t>1. </a:t>
            </a:r>
            <a:r>
              <a:rPr lang="fr-FR" altLang="fr-FR" sz="2400" b="1" dirty="0" err="1" smtClean="0">
                <a:solidFill>
                  <a:srgbClr val="419943"/>
                </a:solidFill>
                <a:latin typeface="+mn-lt"/>
              </a:rPr>
              <a:t>Process-based</a:t>
            </a:r>
            <a:r>
              <a:rPr lang="fr-FR" altLang="fr-FR" sz="2400" b="1" dirty="0" smtClean="0">
                <a:solidFill>
                  <a:srgbClr val="419943"/>
                </a:solidFill>
                <a:latin typeface="+mn-lt"/>
              </a:rPr>
              <a:t> niche </a:t>
            </a:r>
            <a:r>
              <a:rPr lang="fr-FR" altLang="fr-FR" sz="2400" b="1" dirty="0" err="1" smtClean="0">
                <a:solidFill>
                  <a:srgbClr val="419943"/>
                </a:solidFill>
                <a:latin typeface="+mn-lt"/>
              </a:rPr>
              <a:t>modelling</a:t>
            </a:r>
            <a:endParaRPr lang="fr-FR" altLang="fr-FR" sz="2400" b="1" i="1" dirty="0" smtClean="0">
              <a:solidFill>
                <a:srgbClr val="419943"/>
              </a:solidFill>
              <a:latin typeface="+mn-lt"/>
            </a:endParaRPr>
          </a:p>
        </p:txBody>
      </p:sp>
      <p:cxnSp>
        <p:nvCxnSpPr>
          <p:cNvPr id="10251" name="Connecteur droit 70"/>
          <p:cNvCxnSpPr>
            <a:cxnSpLocks noChangeShapeType="1"/>
          </p:cNvCxnSpPr>
          <p:nvPr/>
        </p:nvCxnSpPr>
        <p:spPr bwMode="auto">
          <a:xfrm>
            <a:off x="250825" y="708025"/>
            <a:ext cx="8642350" cy="0"/>
          </a:xfrm>
          <a:prstGeom prst="line">
            <a:avLst/>
          </a:prstGeom>
          <a:noFill/>
          <a:ln w="15875" algn="ctr">
            <a:solidFill>
              <a:srgbClr val="41994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271" name="Connecteur droit 70"/>
          <p:cNvCxnSpPr>
            <a:cxnSpLocks noChangeShapeType="1"/>
          </p:cNvCxnSpPr>
          <p:nvPr/>
        </p:nvCxnSpPr>
        <p:spPr bwMode="auto">
          <a:xfrm>
            <a:off x="176213" y="708025"/>
            <a:ext cx="8642350" cy="0"/>
          </a:xfrm>
          <a:prstGeom prst="line">
            <a:avLst/>
          </a:prstGeom>
          <a:noFill/>
          <a:ln w="15875" algn="ctr">
            <a:solidFill>
              <a:srgbClr val="41994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9" name="ZoneTexte 32"/>
          <p:cNvSpPr txBox="1">
            <a:spLocks noChangeArrowheads="1"/>
          </p:cNvSpPr>
          <p:nvPr/>
        </p:nvSpPr>
        <p:spPr bwMode="auto">
          <a:xfrm>
            <a:off x="0" y="735013"/>
            <a:ext cx="9144000" cy="2677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r>
              <a:rPr lang="fr-FR" altLang="fr-FR" sz="2400" b="1" dirty="0" err="1" smtClean="0">
                <a:latin typeface="+mn-lt"/>
              </a:rPr>
              <a:t>Process</a:t>
            </a:r>
            <a:r>
              <a:rPr lang="fr-FR" altLang="fr-FR" sz="2400" b="1" dirty="0" smtClean="0">
                <a:latin typeface="+mn-lt"/>
              </a:rPr>
              <a:t> vs </a:t>
            </a:r>
            <a:r>
              <a:rPr lang="fr-FR" altLang="fr-FR" sz="2400" b="1" dirty="0" err="1" smtClean="0">
                <a:latin typeface="+mn-lt"/>
              </a:rPr>
              <a:t>statistical</a:t>
            </a:r>
            <a:r>
              <a:rPr lang="fr-FR" altLang="fr-FR" sz="2400" b="1" dirty="0" smtClean="0">
                <a:latin typeface="+mn-lt"/>
              </a:rPr>
              <a:t> niche </a:t>
            </a:r>
            <a:r>
              <a:rPr lang="fr-FR" altLang="fr-FR" sz="2400" b="1" dirty="0" err="1" smtClean="0">
                <a:latin typeface="+mn-lt"/>
              </a:rPr>
              <a:t>models</a:t>
            </a:r>
            <a:r>
              <a:rPr lang="fr-FR" altLang="fr-FR" sz="2400" b="1" dirty="0" smtClean="0">
                <a:latin typeface="+mn-lt"/>
              </a:rPr>
              <a:t>…</a:t>
            </a:r>
            <a:endParaRPr lang="fr-FR" altLang="fr-FR" sz="2400" b="1" dirty="0" smtClean="0">
              <a:latin typeface="+mn-lt"/>
            </a:endParaRPr>
          </a:p>
          <a:p>
            <a:pPr>
              <a:spcBef>
                <a:spcPct val="0"/>
              </a:spcBef>
              <a:buFontTx/>
              <a:buNone/>
            </a:pPr>
            <a:endParaRPr lang="fr-FR" altLang="fr-FR" sz="2400" b="1" dirty="0">
              <a:latin typeface="+mn-lt"/>
            </a:endParaRPr>
          </a:p>
          <a:p>
            <a:pPr>
              <a:spcBef>
                <a:spcPct val="0"/>
              </a:spcBef>
              <a:buFontTx/>
              <a:buNone/>
            </a:pPr>
            <a:endParaRPr lang="fr-FR" altLang="fr-FR" sz="2400" b="1" dirty="0" smtClean="0">
              <a:latin typeface="+mn-lt"/>
            </a:endParaRPr>
          </a:p>
          <a:p>
            <a:pPr>
              <a:spcBef>
                <a:spcPct val="0"/>
              </a:spcBef>
              <a:buFontTx/>
              <a:buNone/>
            </a:pPr>
            <a:endParaRPr lang="fr-FR" altLang="fr-FR" sz="2400" b="1" dirty="0">
              <a:latin typeface="+mn-lt"/>
            </a:endParaRPr>
          </a:p>
          <a:p>
            <a:pPr>
              <a:spcBef>
                <a:spcPct val="0"/>
              </a:spcBef>
              <a:buFontTx/>
              <a:buNone/>
            </a:pPr>
            <a:endParaRPr lang="fr-FR" altLang="fr-FR" sz="2400" b="1" dirty="0" smtClean="0">
              <a:latin typeface="+mn-lt"/>
            </a:endParaRPr>
          </a:p>
          <a:p>
            <a:pPr>
              <a:spcBef>
                <a:spcPct val="0"/>
              </a:spcBef>
              <a:buFontTx/>
              <a:buNone/>
            </a:pPr>
            <a:endParaRPr lang="fr-FR" altLang="fr-FR" sz="2400" b="1" dirty="0">
              <a:latin typeface="+mn-lt"/>
            </a:endParaRPr>
          </a:p>
          <a:p>
            <a:pPr>
              <a:spcBef>
                <a:spcPct val="0"/>
              </a:spcBef>
              <a:buFontTx/>
              <a:buNone/>
            </a:pPr>
            <a:endParaRPr lang="fr-FR" altLang="fr-FR" sz="2400" b="1" dirty="0" smtClean="0">
              <a:latin typeface="+mn-lt"/>
            </a:endParaRPr>
          </a:p>
        </p:txBody>
      </p:sp>
      <p:grpSp>
        <p:nvGrpSpPr>
          <p:cNvPr id="29" name="Groupe 28"/>
          <p:cNvGrpSpPr>
            <a:grpSpLocks/>
          </p:cNvGrpSpPr>
          <p:nvPr/>
        </p:nvGrpSpPr>
        <p:grpSpPr bwMode="auto">
          <a:xfrm>
            <a:off x="0" y="6592351"/>
            <a:ext cx="9144000" cy="268287"/>
            <a:chOff x="714375" y="6599238"/>
            <a:chExt cx="8897938" cy="268287"/>
          </a:xfrm>
        </p:grpSpPr>
        <p:grpSp>
          <p:nvGrpSpPr>
            <p:cNvPr id="30" name="Groupe 29"/>
            <p:cNvGrpSpPr>
              <a:grpSpLocks/>
            </p:cNvGrpSpPr>
            <p:nvPr/>
          </p:nvGrpSpPr>
          <p:grpSpPr bwMode="auto">
            <a:xfrm>
              <a:off x="714375" y="6599238"/>
              <a:ext cx="8897938" cy="268287"/>
              <a:chOff x="43378" y="6589713"/>
              <a:chExt cx="9872540" cy="268287"/>
            </a:xfrm>
            <a:solidFill>
              <a:srgbClr val="419943"/>
            </a:solidFill>
          </p:grpSpPr>
          <p:sp>
            <p:nvSpPr>
              <p:cNvPr id="32" name="Rectangle 31"/>
              <p:cNvSpPr>
                <a:spLocks noChangeArrowheads="1"/>
              </p:cNvSpPr>
              <p:nvPr/>
            </p:nvSpPr>
            <p:spPr bwMode="auto">
              <a:xfrm>
                <a:off x="43378" y="6589713"/>
                <a:ext cx="9872540" cy="268287"/>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9pPr>
              </a:lstStyle>
              <a:p>
                <a:pPr>
                  <a:spcBef>
                    <a:spcPct val="0"/>
                  </a:spcBef>
                  <a:buFontTx/>
                  <a:buNone/>
                  <a:defRPr/>
                </a:pPr>
                <a:endParaRPr lang="fr-FR" altLang="fr-FR" sz="2400" dirty="0" smtClean="0">
                  <a:latin typeface="Trebuchet MS" pitchFamily="34" charset="0"/>
                  <a:ea typeface="ＭＳ Ｐゴシック" pitchFamily="16" charset="-128"/>
                </a:endParaRPr>
              </a:p>
            </p:txBody>
          </p:sp>
          <p:sp>
            <p:nvSpPr>
              <p:cNvPr id="33" name="Rectangle 32"/>
              <p:cNvSpPr>
                <a:spLocks noChangeArrowheads="1"/>
              </p:cNvSpPr>
              <p:nvPr/>
            </p:nvSpPr>
            <p:spPr bwMode="auto">
              <a:xfrm>
                <a:off x="2843808" y="6634406"/>
                <a:ext cx="6983413" cy="212725"/>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9pPr>
              </a:lstStyle>
              <a:p>
                <a:pPr>
                  <a:lnSpc>
                    <a:spcPct val="95000"/>
                  </a:lnSpc>
                  <a:spcBef>
                    <a:spcPct val="0"/>
                  </a:spcBef>
                  <a:buFontTx/>
                  <a:buNone/>
                  <a:defRPr/>
                </a:pPr>
                <a:endParaRPr lang="fr-FR" altLang="fr-FR" sz="1100" b="1" dirty="0" smtClean="0">
                  <a:solidFill>
                    <a:schemeClr val="bg1"/>
                  </a:solidFill>
                  <a:latin typeface="Calibri" panose="020F0502020204030204" pitchFamily="34" charset="0"/>
                  <a:ea typeface="ＭＳ Ｐゴシック" pitchFamily="16" charset="-128"/>
                  <a:cs typeface="Calibri" panose="020F0502020204030204" pitchFamily="34" charset="0"/>
                </a:endParaRPr>
              </a:p>
            </p:txBody>
          </p:sp>
        </p:grpSp>
        <p:pic>
          <p:nvPicPr>
            <p:cNvPr id="31" name="Picture 20" descr="CONTRAS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0800000" flipH="1" flipV="1">
              <a:off x="2552760" y="6626822"/>
              <a:ext cx="425993" cy="2136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5" name="Image 4"/>
          <p:cNvPicPr>
            <a:picLocks noChangeAspect="1"/>
          </p:cNvPicPr>
          <p:nvPr/>
        </p:nvPicPr>
        <p:blipFill>
          <a:blip r:embed="rId4"/>
          <a:stretch>
            <a:fillRect/>
          </a:stretch>
        </p:blipFill>
        <p:spPr>
          <a:xfrm>
            <a:off x="419077" y="1488535"/>
            <a:ext cx="8436872" cy="5044727"/>
          </a:xfrm>
          <a:prstGeom prst="rect">
            <a:avLst/>
          </a:prstGeom>
        </p:spPr>
      </p:pic>
    </p:spTree>
    <p:extLst>
      <p:ext uri="{BB962C8B-B14F-4D97-AF65-F5344CB8AC3E}">
        <p14:creationId xmlns:p14="http://schemas.microsoft.com/office/powerpoint/2010/main" val="93881082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50" name="Rectangle 16"/>
          <p:cNvSpPr>
            <a:spLocks noChangeArrowheads="1"/>
          </p:cNvSpPr>
          <p:nvPr/>
        </p:nvSpPr>
        <p:spPr bwMode="auto">
          <a:xfrm>
            <a:off x="107505" y="44450"/>
            <a:ext cx="895434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buFontTx/>
              <a:buNone/>
            </a:pPr>
            <a:r>
              <a:rPr lang="fr-FR" altLang="fr-FR" sz="2400" b="1" dirty="0" smtClean="0">
                <a:solidFill>
                  <a:srgbClr val="419943"/>
                </a:solidFill>
                <a:latin typeface="+mn-lt"/>
              </a:rPr>
              <a:t>1. </a:t>
            </a:r>
            <a:r>
              <a:rPr lang="fr-FR" altLang="fr-FR" sz="2400" b="1" dirty="0" err="1" smtClean="0">
                <a:solidFill>
                  <a:srgbClr val="419943"/>
                </a:solidFill>
                <a:latin typeface="+mn-lt"/>
              </a:rPr>
              <a:t>Process-based</a:t>
            </a:r>
            <a:r>
              <a:rPr lang="fr-FR" altLang="fr-FR" sz="2400" b="1" dirty="0" smtClean="0">
                <a:solidFill>
                  <a:srgbClr val="419943"/>
                </a:solidFill>
                <a:latin typeface="+mn-lt"/>
              </a:rPr>
              <a:t> niche </a:t>
            </a:r>
            <a:r>
              <a:rPr lang="fr-FR" altLang="fr-FR" sz="2400" b="1" dirty="0" err="1" smtClean="0">
                <a:solidFill>
                  <a:srgbClr val="419943"/>
                </a:solidFill>
                <a:latin typeface="+mn-lt"/>
              </a:rPr>
              <a:t>modelling</a:t>
            </a:r>
            <a:endParaRPr lang="fr-FR" altLang="fr-FR" sz="2400" b="1" i="1" dirty="0" smtClean="0">
              <a:solidFill>
                <a:srgbClr val="419943"/>
              </a:solidFill>
              <a:latin typeface="+mn-lt"/>
            </a:endParaRPr>
          </a:p>
        </p:txBody>
      </p:sp>
      <p:cxnSp>
        <p:nvCxnSpPr>
          <p:cNvPr id="10251" name="Connecteur droit 70"/>
          <p:cNvCxnSpPr>
            <a:cxnSpLocks noChangeShapeType="1"/>
          </p:cNvCxnSpPr>
          <p:nvPr/>
        </p:nvCxnSpPr>
        <p:spPr bwMode="auto">
          <a:xfrm>
            <a:off x="250825" y="708025"/>
            <a:ext cx="8642350" cy="0"/>
          </a:xfrm>
          <a:prstGeom prst="line">
            <a:avLst/>
          </a:prstGeom>
          <a:noFill/>
          <a:ln w="15875" algn="ctr">
            <a:solidFill>
              <a:srgbClr val="41994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271" name="Connecteur droit 70"/>
          <p:cNvCxnSpPr>
            <a:cxnSpLocks noChangeShapeType="1"/>
          </p:cNvCxnSpPr>
          <p:nvPr/>
        </p:nvCxnSpPr>
        <p:spPr bwMode="auto">
          <a:xfrm>
            <a:off x="176213" y="708025"/>
            <a:ext cx="8642350" cy="0"/>
          </a:xfrm>
          <a:prstGeom prst="line">
            <a:avLst/>
          </a:prstGeom>
          <a:noFill/>
          <a:ln w="15875" algn="ctr">
            <a:solidFill>
              <a:srgbClr val="41994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9" name="ZoneTexte 32"/>
          <p:cNvSpPr txBox="1">
            <a:spLocks noChangeArrowheads="1"/>
          </p:cNvSpPr>
          <p:nvPr/>
        </p:nvSpPr>
        <p:spPr bwMode="auto">
          <a:xfrm>
            <a:off x="0" y="735013"/>
            <a:ext cx="9144000" cy="304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r>
              <a:rPr lang="fr-FR" altLang="fr-FR" sz="2400" b="1" dirty="0" smtClean="0">
                <a:latin typeface="+mn-lt"/>
              </a:rPr>
              <a:t>…and new </a:t>
            </a:r>
            <a:r>
              <a:rPr lang="fr-FR" altLang="fr-FR" sz="2400" b="1" dirty="0" err="1" smtClean="0">
                <a:latin typeface="+mn-lt"/>
              </a:rPr>
              <a:t>approach</a:t>
            </a:r>
            <a:r>
              <a:rPr lang="fr-FR" altLang="fr-FR" sz="2400" b="1" dirty="0" smtClean="0">
                <a:latin typeface="+mn-lt"/>
              </a:rPr>
              <a:t> on </a:t>
            </a:r>
            <a:r>
              <a:rPr lang="fr-FR" altLang="fr-FR" sz="2400" b="1" dirty="0" err="1" smtClean="0">
                <a:latin typeface="+mn-lt"/>
              </a:rPr>
              <a:t>stastically-optimized</a:t>
            </a:r>
            <a:r>
              <a:rPr lang="fr-FR" altLang="fr-FR" sz="2400" b="1" dirty="0" smtClean="0">
                <a:latin typeface="+mn-lt"/>
              </a:rPr>
              <a:t> </a:t>
            </a:r>
            <a:r>
              <a:rPr lang="fr-FR" altLang="fr-FR" sz="2400" b="1" dirty="0" err="1" smtClean="0">
                <a:latin typeface="+mn-lt"/>
              </a:rPr>
              <a:t>parameterisation</a:t>
            </a:r>
            <a:r>
              <a:rPr lang="fr-FR" altLang="fr-FR" sz="2400" b="1" dirty="0" smtClean="0">
                <a:latin typeface="+mn-lt"/>
              </a:rPr>
              <a:t>. </a:t>
            </a:r>
            <a:endParaRPr lang="fr-FR" altLang="fr-FR" sz="2400" dirty="0">
              <a:latin typeface="+mn-lt"/>
            </a:endParaRPr>
          </a:p>
          <a:p>
            <a:pPr>
              <a:spcBef>
                <a:spcPct val="0"/>
              </a:spcBef>
              <a:buFontTx/>
              <a:buNone/>
            </a:pPr>
            <a:endParaRPr lang="fr-FR" altLang="fr-FR" sz="2400" b="1" dirty="0" smtClean="0">
              <a:latin typeface="+mn-lt"/>
            </a:endParaRPr>
          </a:p>
          <a:p>
            <a:pPr>
              <a:spcBef>
                <a:spcPct val="0"/>
              </a:spcBef>
              <a:buFontTx/>
              <a:buNone/>
            </a:pPr>
            <a:endParaRPr lang="fr-FR" altLang="fr-FR" sz="2400" b="1" dirty="0">
              <a:latin typeface="+mn-lt"/>
            </a:endParaRPr>
          </a:p>
          <a:p>
            <a:pPr>
              <a:spcBef>
                <a:spcPct val="0"/>
              </a:spcBef>
              <a:buFontTx/>
              <a:buNone/>
            </a:pPr>
            <a:endParaRPr lang="fr-FR" altLang="fr-FR" sz="2400" b="1" dirty="0" smtClean="0">
              <a:latin typeface="+mn-lt"/>
            </a:endParaRPr>
          </a:p>
          <a:p>
            <a:pPr>
              <a:spcBef>
                <a:spcPct val="0"/>
              </a:spcBef>
              <a:buFontTx/>
              <a:buNone/>
            </a:pPr>
            <a:endParaRPr lang="fr-FR" altLang="fr-FR" sz="2400" b="1" dirty="0">
              <a:latin typeface="+mn-lt"/>
            </a:endParaRPr>
          </a:p>
          <a:p>
            <a:pPr>
              <a:spcBef>
                <a:spcPct val="0"/>
              </a:spcBef>
              <a:buFontTx/>
              <a:buNone/>
            </a:pPr>
            <a:endParaRPr lang="fr-FR" altLang="fr-FR" sz="2400" b="1" dirty="0" smtClean="0">
              <a:latin typeface="+mn-lt"/>
            </a:endParaRPr>
          </a:p>
          <a:p>
            <a:pPr>
              <a:spcBef>
                <a:spcPct val="0"/>
              </a:spcBef>
              <a:buFontTx/>
              <a:buNone/>
            </a:pPr>
            <a:endParaRPr lang="fr-FR" altLang="fr-FR" sz="2400" b="1" dirty="0">
              <a:latin typeface="+mn-lt"/>
            </a:endParaRPr>
          </a:p>
          <a:p>
            <a:pPr>
              <a:spcBef>
                <a:spcPct val="0"/>
              </a:spcBef>
              <a:buFontTx/>
              <a:buNone/>
            </a:pPr>
            <a:endParaRPr lang="fr-FR" altLang="fr-FR" sz="2400" b="1" dirty="0" smtClean="0">
              <a:latin typeface="+mn-lt"/>
            </a:endParaRPr>
          </a:p>
        </p:txBody>
      </p:sp>
      <p:grpSp>
        <p:nvGrpSpPr>
          <p:cNvPr id="29" name="Groupe 28"/>
          <p:cNvGrpSpPr>
            <a:grpSpLocks/>
          </p:cNvGrpSpPr>
          <p:nvPr/>
        </p:nvGrpSpPr>
        <p:grpSpPr bwMode="auto">
          <a:xfrm>
            <a:off x="0" y="6592351"/>
            <a:ext cx="9144000" cy="268287"/>
            <a:chOff x="714375" y="6599238"/>
            <a:chExt cx="8897938" cy="268287"/>
          </a:xfrm>
        </p:grpSpPr>
        <p:grpSp>
          <p:nvGrpSpPr>
            <p:cNvPr id="30" name="Groupe 29"/>
            <p:cNvGrpSpPr>
              <a:grpSpLocks/>
            </p:cNvGrpSpPr>
            <p:nvPr/>
          </p:nvGrpSpPr>
          <p:grpSpPr bwMode="auto">
            <a:xfrm>
              <a:off x="714375" y="6599238"/>
              <a:ext cx="8897938" cy="268287"/>
              <a:chOff x="43378" y="6589713"/>
              <a:chExt cx="9872540" cy="268287"/>
            </a:xfrm>
            <a:solidFill>
              <a:srgbClr val="419943"/>
            </a:solidFill>
          </p:grpSpPr>
          <p:sp>
            <p:nvSpPr>
              <p:cNvPr id="32" name="Rectangle 31"/>
              <p:cNvSpPr>
                <a:spLocks noChangeArrowheads="1"/>
              </p:cNvSpPr>
              <p:nvPr/>
            </p:nvSpPr>
            <p:spPr bwMode="auto">
              <a:xfrm>
                <a:off x="43378" y="6589713"/>
                <a:ext cx="9872540" cy="268287"/>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9pPr>
              </a:lstStyle>
              <a:p>
                <a:pPr>
                  <a:spcBef>
                    <a:spcPct val="0"/>
                  </a:spcBef>
                  <a:buFontTx/>
                  <a:buNone/>
                  <a:defRPr/>
                </a:pPr>
                <a:endParaRPr lang="fr-FR" altLang="fr-FR" sz="2400" dirty="0" smtClean="0">
                  <a:latin typeface="Trebuchet MS" pitchFamily="34" charset="0"/>
                  <a:ea typeface="ＭＳ Ｐゴシック" pitchFamily="16" charset="-128"/>
                </a:endParaRPr>
              </a:p>
            </p:txBody>
          </p:sp>
          <p:sp>
            <p:nvSpPr>
              <p:cNvPr id="33" name="Rectangle 32"/>
              <p:cNvSpPr>
                <a:spLocks noChangeArrowheads="1"/>
              </p:cNvSpPr>
              <p:nvPr/>
            </p:nvSpPr>
            <p:spPr bwMode="auto">
              <a:xfrm>
                <a:off x="2843808" y="6634406"/>
                <a:ext cx="6983413" cy="212725"/>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9pPr>
              </a:lstStyle>
              <a:p>
                <a:pPr>
                  <a:lnSpc>
                    <a:spcPct val="95000"/>
                  </a:lnSpc>
                  <a:spcBef>
                    <a:spcPct val="0"/>
                  </a:spcBef>
                  <a:buFontTx/>
                  <a:buNone/>
                  <a:defRPr/>
                </a:pPr>
                <a:endParaRPr lang="fr-FR" altLang="fr-FR" sz="1100" b="1" dirty="0" smtClean="0">
                  <a:solidFill>
                    <a:schemeClr val="bg1"/>
                  </a:solidFill>
                  <a:latin typeface="Calibri" panose="020F0502020204030204" pitchFamily="34" charset="0"/>
                  <a:ea typeface="ＭＳ Ｐゴシック" pitchFamily="16" charset="-128"/>
                  <a:cs typeface="Calibri" panose="020F0502020204030204" pitchFamily="34" charset="0"/>
                </a:endParaRPr>
              </a:p>
            </p:txBody>
          </p:sp>
        </p:grpSp>
        <p:pic>
          <p:nvPicPr>
            <p:cNvPr id="31" name="Picture 20" descr="CONTRAS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0800000" flipH="1" flipV="1">
              <a:off x="2552760" y="6626822"/>
              <a:ext cx="425993" cy="2136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6" name="Image 5"/>
          <p:cNvPicPr>
            <a:picLocks noChangeAspect="1"/>
          </p:cNvPicPr>
          <p:nvPr/>
        </p:nvPicPr>
        <p:blipFill>
          <a:blip r:embed="rId4"/>
          <a:stretch>
            <a:fillRect/>
          </a:stretch>
        </p:blipFill>
        <p:spPr>
          <a:xfrm>
            <a:off x="212103" y="1371423"/>
            <a:ext cx="8681072" cy="5220928"/>
          </a:xfrm>
          <a:prstGeom prst="rect">
            <a:avLst/>
          </a:prstGeom>
        </p:spPr>
      </p:pic>
    </p:spTree>
    <p:extLst>
      <p:ext uri="{BB962C8B-B14F-4D97-AF65-F5344CB8AC3E}">
        <p14:creationId xmlns:p14="http://schemas.microsoft.com/office/powerpoint/2010/main" val="154492290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50" name="Rectangle 16"/>
          <p:cNvSpPr>
            <a:spLocks noChangeArrowheads="1"/>
          </p:cNvSpPr>
          <p:nvPr/>
        </p:nvSpPr>
        <p:spPr bwMode="auto">
          <a:xfrm>
            <a:off x="107505" y="44450"/>
            <a:ext cx="895434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buFontTx/>
              <a:buNone/>
            </a:pPr>
            <a:r>
              <a:rPr lang="fr-FR" altLang="fr-FR" sz="2400" b="1" dirty="0" smtClean="0">
                <a:solidFill>
                  <a:srgbClr val="419943"/>
                </a:solidFill>
                <a:latin typeface="+mn-lt"/>
              </a:rPr>
              <a:t>1. </a:t>
            </a:r>
            <a:r>
              <a:rPr lang="fr-FR" altLang="fr-FR" sz="2400" b="1" dirty="0" err="1" smtClean="0">
                <a:solidFill>
                  <a:srgbClr val="419943"/>
                </a:solidFill>
                <a:latin typeface="+mn-lt"/>
              </a:rPr>
              <a:t>Process-based</a:t>
            </a:r>
            <a:r>
              <a:rPr lang="fr-FR" altLang="fr-FR" sz="2400" b="1" dirty="0" smtClean="0">
                <a:solidFill>
                  <a:srgbClr val="419943"/>
                </a:solidFill>
                <a:latin typeface="+mn-lt"/>
              </a:rPr>
              <a:t> niche </a:t>
            </a:r>
            <a:r>
              <a:rPr lang="fr-FR" altLang="fr-FR" sz="2400" b="1" dirty="0" err="1" smtClean="0">
                <a:solidFill>
                  <a:srgbClr val="419943"/>
                </a:solidFill>
                <a:latin typeface="+mn-lt"/>
              </a:rPr>
              <a:t>modelling</a:t>
            </a:r>
            <a:endParaRPr lang="fr-FR" altLang="fr-FR" sz="2400" b="1" i="1" dirty="0" smtClean="0">
              <a:solidFill>
                <a:srgbClr val="419943"/>
              </a:solidFill>
              <a:latin typeface="+mn-lt"/>
            </a:endParaRPr>
          </a:p>
        </p:txBody>
      </p:sp>
      <p:cxnSp>
        <p:nvCxnSpPr>
          <p:cNvPr id="10251" name="Connecteur droit 70"/>
          <p:cNvCxnSpPr>
            <a:cxnSpLocks noChangeShapeType="1"/>
          </p:cNvCxnSpPr>
          <p:nvPr/>
        </p:nvCxnSpPr>
        <p:spPr bwMode="auto">
          <a:xfrm>
            <a:off x="250825" y="708025"/>
            <a:ext cx="8642350" cy="0"/>
          </a:xfrm>
          <a:prstGeom prst="line">
            <a:avLst/>
          </a:prstGeom>
          <a:noFill/>
          <a:ln w="15875" algn="ctr">
            <a:solidFill>
              <a:srgbClr val="41994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271" name="Connecteur droit 70"/>
          <p:cNvCxnSpPr>
            <a:cxnSpLocks noChangeShapeType="1"/>
          </p:cNvCxnSpPr>
          <p:nvPr/>
        </p:nvCxnSpPr>
        <p:spPr bwMode="auto">
          <a:xfrm>
            <a:off x="176213" y="708025"/>
            <a:ext cx="8642350" cy="0"/>
          </a:xfrm>
          <a:prstGeom prst="line">
            <a:avLst/>
          </a:prstGeom>
          <a:noFill/>
          <a:ln w="15875" algn="ctr">
            <a:solidFill>
              <a:srgbClr val="41994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9" name="ZoneTexte 32"/>
          <p:cNvSpPr txBox="1">
            <a:spLocks noChangeArrowheads="1"/>
          </p:cNvSpPr>
          <p:nvPr/>
        </p:nvSpPr>
        <p:spPr bwMode="auto">
          <a:xfrm>
            <a:off x="0" y="735013"/>
            <a:ext cx="9144000" cy="5632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r>
              <a:rPr lang="fr-FR" altLang="fr-FR" sz="2400" b="1" dirty="0" smtClean="0">
                <a:latin typeface="+mn-lt"/>
              </a:rPr>
              <a:t>Exemple for </a:t>
            </a:r>
            <a:r>
              <a:rPr lang="fr-FR" altLang="fr-FR" sz="2400" b="1" dirty="0" err="1" smtClean="0">
                <a:latin typeface="+mn-lt"/>
              </a:rPr>
              <a:t>Fagus</a:t>
            </a:r>
            <a:r>
              <a:rPr lang="fr-FR" altLang="fr-FR" sz="2400" b="1" dirty="0" smtClean="0">
                <a:latin typeface="+mn-lt"/>
              </a:rPr>
              <a:t> </a:t>
            </a:r>
            <a:r>
              <a:rPr lang="fr-FR" altLang="fr-FR" sz="2400" b="1" dirty="0" err="1" smtClean="0">
                <a:latin typeface="+mn-lt"/>
              </a:rPr>
              <a:t>Sylvatica</a:t>
            </a:r>
            <a:r>
              <a:rPr lang="fr-FR" altLang="fr-FR" sz="2400" b="1" dirty="0" smtClean="0">
                <a:latin typeface="+mn-lt"/>
              </a:rPr>
              <a:t> (Hêtre commun)…</a:t>
            </a:r>
            <a:endParaRPr lang="fr-FR" altLang="fr-FR" sz="2400" dirty="0">
              <a:latin typeface="+mn-lt"/>
            </a:endParaRPr>
          </a:p>
          <a:p>
            <a:pPr>
              <a:spcBef>
                <a:spcPct val="0"/>
              </a:spcBef>
              <a:buFontTx/>
              <a:buNone/>
            </a:pPr>
            <a:endParaRPr lang="fr-FR" altLang="fr-FR" sz="2400" b="1" dirty="0" smtClean="0">
              <a:latin typeface="+mn-lt"/>
            </a:endParaRPr>
          </a:p>
          <a:p>
            <a:pPr>
              <a:spcBef>
                <a:spcPct val="0"/>
              </a:spcBef>
              <a:buFontTx/>
              <a:buNone/>
            </a:pPr>
            <a:endParaRPr lang="fr-FR" altLang="fr-FR" sz="2400" b="1" dirty="0">
              <a:latin typeface="+mn-lt"/>
            </a:endParaRPr>
          </a:p>
          <a:p>
            <a:pPr>
              <a:spcBef>
                <a:spcPct val="0"/>
              </a:spcBef>
              <a:buFontTx/>
              <a:buNone/>
            </a:pPr>
            <a:endParaRPr lang="fr-FR" altLang="fr-FR" sz="2400" b="1" dirty="0" smtClean="0">
              <a:latin typeface="+mn-lt"/>
            </a:endParaRPr>
          </a:p>
          <a:p>
            <a:pPr>
              <a:spcBef>
                <a:spcPct val="0"/>
              </a:spcBef>
              <a:buFontTx/>
              <a:buNone/>
            </a:pPr>
            <a:endParaRPr lang="fr-FR" altLang="fr-FR" sz="2400" b="1" dirty="0">
              <a:latin typeface="+mn-lt"/>
            </a:endParaRPr>
          </a:p>
          <a:p>
            <a:pPr>
              <a:spcBef>
                <a:spcPct val="0"/>
              </a:spcBef>
              <a:buFontTx/>
              <a:buNone/>
            </a:pPr>
            <a:endParaRPr lang="fr-FR" altLang="fr-FR" sz="2400" b="1" dirty="0" smtClean="0">
              <a:latin typeface="+mn-lt"/>
            </a:endParaRPr>
          </a:p>
          <a:p>
            <a:pPr>
              <a:spcBef>
                <a:spcPct val="0"/>
              </a:spcBef>
              <a:buFontTx/>
              <a:buNone/>
            </a:pPr>
            <a:endParaRPr lang="fr-FR" altLang="fr-FR" sz="2400" b="1" dirty="0">
              <a:latin typeface="+mn-lt"/>
            </a:endParaRPr>
          </a:p>
          <a:p>
            <a:pPr>
              <a:spcBef>
                <a:spcPct val="0"/>
              </a:spcBef>
              <a:buFontTx/>
              <a:buNone/>
            </a:pPr>
            <a:endParaRPr lang="fr-FR" altLang="fr-FR" sz="2400" b="1" dirty="0" smtClean="0">
              <a:latin typeface="+mn-lt"/>
            </a:endParaRPr>
          </a:p>
          <a:p>
            <a:pPr>
              <a:spcBef>
                <a:spcPct val="0"/>
              </a:spcBef>
              <a:buFontTx/>
              <a:buNone/>
            </a:pPr>
            <a:r>
              <a:rPr lang="fr-FR" altLang="fr-FR" sz="2400" b="1" dirty="0" smtClean="0">
                <a:latin typeface="+mn-lt"/>
              </a:rPr>
              <a:t>…</a:t>
            </a:r>
            <a:r>
              <a:rPr lang="fr-FR" altLang="fr-FR" sz="2400" b="1" dirty="0" err="1" smtClean="0">
                <a:latin typeface="+mn-lt"/>
              </a:rPr>
              <a:t>with</a:t>
            </a:r>
            <a:r>
              <a:rPr lang="fr-FR" altLang="fr-FR" sz="2400" b="1" dirty="0" smtClean="0">
                <a:latin typeface="+mn-lt"/>
              </a:rPr>
              <a:t> dispersal </a:t>
            </a:r>
            <a:r>
              <a:rPr lang="fr-FR" altLang="fr-FR" sz="2400" b="1" dirty="0" err="1" smtClean="0">
                <a:latin typeface="+mn-lt"/>
              </a:rPr>
              <a:t>constrain</a:t>
            </a:r>
            <a:r>
              <a:rPr lang="fr-FR" altLang="fr-FR" sz="2400" b="1" dirty="0" smtClean="0">
                <a:latin typeface="+mn-lt"/>
              </a:rPr>
              <a:t>.</a:t>
            </a:r>
            <a:endParaRPr lang="fr-FR" altLang="fr-FR" sz="2400" b="1" dirty="0" smtClean="0">
              <a:latin typeface="+mn-lt"/>
            </a:endParaRPr>
          </a:p>
          <a:p>
            <a:pPr>
              <a:spcBef>
                <a:spcPct val="0"/>
              </a:spcBef>
              <a:buFontTx/>
              <a:buNone/>
            </a:pPr>
            <a:endParaRPr lang="fr-FR" altLang="fr-FR" sz="2400" b="1" dirty="0">
              <a:latin typeface="+mn-lt"/>
            </a:endParaRPr>
          </a:p>
          <a:p>
            <a:pPr>
              <a:spcBef>
                <a:spcPct val="0"/>
              </a:spcBef>
              <a:buFontTx/>
              <a:buNone/>
            </a:pPr>
            <a:endParaRPr lang="fr-FR" altLang="fr-FR" sz="2400" b="1" dirty="0" smtClean="0">
              <a:latin typeface="+mn-lt"/>
            </a:endParaRPr>
          </a:p>
          <a:p>
            <a:pPr>
              <a:spcBef>
                <a:spcPct val="0"/>
              </a:spcBef>
              <a:buFontTx/>
              <a:buNone/>
            </a:pPr>
            <a:endParaRPr lang="fr-FR" altLang="fr-FR" sz="2400" b="1" dirty="0">
              <a:latin typeface="+mn-lt"/>
            </a:endParaRPr>
          </a:p>
          <a:p>
            <a:pPr>
              <a:spcBef>
                <a:spcPct val="0"/>
              </a:spcBef>
              <a:buFontTx/>
              <a:buNone/>
            </a:pPr>
            <a:endParaRPr lang="fr-FR" altLang="fr-FR" sz="2400" b="1" dirty="0" smtClean="0">
              <a:latin typeface="+mn-lt"/>
            </a:endParaRPr>
          </a:p>
          <a:p>
            <a:pPr>
              <a:spcBef>
                <a:spcPct val="0"/>
              </a:spcBef>
              <a:buFontTx/>
              <a:buNone/>
            </a:pPr>
            <a:endParaRPr lang="fr-FR" altLang="fr-FR" sz="2400" b="1" dirty="0">
              <a:latin typeface="+mn-lt"/>
            </a:endParaRPr>
          </a:p>
          <a:p>
            <a:pPr>
              <a:spcBef>
                <a:spcPct val="0"/>
              </a:spcBef>
              <a:buFontTx/>
              <a:buNone/>
            </a:pPr>
            <a:endParaRPr lang="fr-FR" altLang="fr-FR" sz="2400" b="1" dirty="0" smtClean="0">
              <a:latin typeface="+mn-lt"/>
            </a:endParaRPr>
          </a:p>
        </p:txBody>
      </p:sp>
      <p:pic>
        <p:nvPicPr>
          <p:cNvPr id="38" name="Picture 3"/>
          <p:cNvPicPr>
            <a:picLocks noChangeAspect="1" noChangeArrowheads="1"/>
          </p:cNvPicPr>
          <p:nvPr/>
        </p:nvPicPr>
        <p:blipFill rotWithShape="1">
          <a:blip r:embed="rId3" cstate="print"/>
          <a:srcRect l="51887" t="61774"/>
          <a:stretch/>
        </p:blipFill>
        <p:spPr bwMode="auto">
          <a:xfrm>
            <a:off x="4497388" y="4111095"/>
            <a:ext cx="2522518" cy="1843047"/>
          </a:xfrm>
          <a:prstGeom prst="rect">
            <a:avLst/>
          </a:prstGeom>
          <a:noFill/>
          <a:ln w="9525">
            <a:noFill/>
            <a:miter lim="800000"/>
            <a:headEnd/>
            <a:tailEnd/>
          </a:ln>
        </p:spPr>
      </p:pic>
      <p:grpSp>
        <p:nvGrpSpPr>
          <p:cNvPr id="39" name="Groupe 68"/>
          <p:cNvGrpSpPr/>
          <p:nvPr/>
        </p:nvGrpSpPr>
        <p:grpSpPr>
          <a:xfrm>
            <a:off x="3920852" y="5928248"/>
            <a:ext cx="5158586" cy="765291"/>
            <a:chOff x="1879689" y="6092709"/>
            <a:chExt cx="5158586" cy="765291"/>
          </a:xfrm>
        </p:grpSpPr>
        <p:sp>
          <p:nvSpPr>
            <p:cNvPr id="40" name="Rectangle 39"/>
            <p:cNvSpPr/>
            <p:nvPr/>
          </p:nvSpPr>
          <p:spPr bwMode="auto">
            <a:xfrm>
              <a:off x="1881670" y="6160756"/>
              <a:ext cx="202500" cy="16827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a:ea typeface="+mn-ea"/>
                <a:cs typeface="+mn-cs"/>
              </a:endParaRPr>
            </a:p>
          </p:txBody>
        </p:sp>
        <p:sp>
          <p:nvSpPr>
            <p:cNvPr id="41" name="ZoneTexte 123"/>
            <p:cNvSpPr txBox="1">
              <a:spLocks noChangeArrowheads="1"/>
            </p:cNvSpPr>
            <p:nvPr/>
          </p:nvSpPr>
          <p:spPr bwMode="auto">
            <a:xfrm>
              <a:off x="2084170" y="6092709"/>
              <a:ext cx="1390765" cy="276999"/>
            </a:xfrm>
            <a:prstGeom prst="rect">
              <a:avLst/>
            </a:prstGeom>
            <a:noFill/>
            <a:ln w="9525">
              <a:noFill/>
              <a:miter lim="800000"/>
              <a:headEnd/>
              <a:tailEnd/>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200" b="0" i="0" u="none" strike="noStrike" kern="1200" cap="none" spc="0" normalizeH="0" baseline="0" noProof="0" dirty="0">
                  <a:ln>
                    <a:noFill/>
                  </a:ln>
                  <a:solidFill>
                    <a:prstClr val="black"/>
                  </a:solidFill>
                  <a:effectLst/>
                  <a:uLnTx/>
                  <a:uFillTx/>
                  <a:latin typeface="Calibri" pitchFamily="34" charset="0"/>
                  <a:ea typeface="+mn-ea"/>
                  <a:cs typeface="+mn-cs"/>
                </a:rPr>
                <a:t>Extinction </a:t>
              </a:r>
              <a:r>
                <a:rPr kumimoji="0" lang="fr-FR" sz="1200" b="0" i="0" u="none" strike="noStrike" kern="1200" cap="none" spc="0" normalizeH="0" baseline="0" noProof="0" dirty="0" smtClean="0">
                  <a:ln>
                    <a:noFill/>
                  </a:ln>
                  <a:solidFill>
                    <a:prstClr val="black"/>
                  </a:solidFill>
                  <a:effectLst/>
                  <a:uLnTx/>
                  <a:uFillTx/>
                  <a:latin typeface="Calibri" pitchFamily="34" charset="0"/>
                  <a:ea typeface="+mn-ea"/>
                  <a:cs typeface="+mn-cs"/>
                </a:rPr>
                <a:t>(climat) </a:t>
              </a:r>
              <a:endParaRPr kumimoji="0" lang="fr-FR" sz="12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42" name="Rectangle 41"/>
            <p:cNvSpPr/>
            <p:nvPr/>
          </p:nvSpPr>
          <p:spPr bwMode="auto">
            <a:xfrm>
              <a:off x="1879689" y="6641326"/>
              <a:ext cx="202500" cy="169862"/>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a:ea typeface="+mn-ea"/>
                <a:cs typeface="+mn-cs"/>
              </a:endParaRPr>
            </a:p>
          </p:txBody>
        </p:sp>
        <p:sp>
          <p:nvSpPr>
            <p:cNvPr id="43" name="ZoneTexte 142"/>
            <p:cNvSpPr txBox="1">
              <a:spLocks noChangeArrowheads="1"/>
            </p:cNvSpPr>
            <p:nvPr/>
          </p:nvSpPr>
          <p:spPr bwMode="auto">
            <a:xfrm>
              <a:off x="2082188" y="6581001"/>
              <a:ext cx="2291140" cy="276999"/>
            </a:xfrm>
            <a:prstGeom prst="rect">
              <a:avLst/>
            </a:prstGeom>
            <a:noFill/>
            <a:ln w="9525">
              <a:noFill/>
              <a:miter lim="800000"/>
              <a:headEnd/>
              <a:tailEnd/>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200" b="0" i="0" u="none" strike="noStrike" kern="1200" cap="none" spc="0" normalizeH="0" baseline="0" noProof="0" dirty="0" smtClean="0">
                  <a:ln>
                    <a:noFill/>
                  </a:ln>
                  <a:solidFill>
                    <a:prstClr val="black"/>
                  </a:solidFill>
                  <a:effectLst/>
                  <a:uLnTx/>
                  <a:uFillTx/>
                  <a:latin typeface="Calibri" pitchFamily="34" charset="0"/>
                  <a:ea typeface="+mn-ea"/>
                  <a:cs typeface="+mn-cs"/>
                </a:rPr>
                <a:t>Baisse des densités de population</a:t>
              </a:r>
              <a:endParaRPr kumimoji="0" lang="fr-FR" sz="12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44" name="Rectangle 43"/>
            <p:cNvSpPr/>
            <p:nvPr/>
          </p:nvSpPr>
          <p:spPr bwMode="auto">
            <a:xfrm>
              <a:off x="4420884" y="6641326"/>
              <a:ext cx="202500" cy="169862"/>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a:ea typeface="+mn-ea"/>
                <a:cs typeface="+mn-cs"/>
              </a:endParaRPr>
            </a:p>
          </p:txBody>
        </p:sp>
        <p:sp>
          <p:nvSpPr>
            <p:cNvPr id="45" name="ZoneTexte 146"/>
            <p:cNvSpPr txBox="1">
              <a:spLocks noChangeArrowheads="1"/>
            </p:cNvSpPr>
            <p:nvPr/>
          </p:nvSpPr>
          <p:spPr bwMode="auto">
            <a:xfrm>
              <a:off x="4623383" y="6581001"/>
              <a:ext cx="2414892" cy="276999"/>
            </a:xfrm>
            <a:prstGeom prst="rect">
              <a:avLst/>
            </a:prstGeom>
            <a:noFill/>
            <a:ln w="9525">
              <a:noFill/>
              <a:miter lim="800000"/>
              <a:headEnd/>
              <a:tailEnd/>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200" b="0" i="0" u="none" strike="noStrike" kern="1200" cap="none" spc="0" normalizeH="0" baseline="0" noProof="0" dirty="0" smtClean="0">
                  <a:ln>
                    <a:noFill/>
                  </a:ln>
                  <a:solidFill>
                    <a:prstClr val="black"/>
                  </a:solidFill>
                  <a:effectLst/>
                  <a:uLnTx/>
                  <a:uFillTx/>
                  <a:latin typeface="Calibri" pitchFamily="34" charset="0"/>
                  <a:ea typeface="+mn-ea"/>
                  <a:cs typeface="+mn-cs"/>
                </a:rPr>
                <a:t>Hausse des densités de population</a:t>
              </a:r>
              <a:endParaRPr kumimoji="0" lang="fr-FR" sz="12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46" name="Rectangle 45"/>
            <p:cNvSpPr/>
            <p:nvPr/>
          </p:nvSpPr>
          <p:spPr bwMode="auto">
            <a:xfrm>
              <a:off x="4417750" y="6406373"/>
              <a:ext cx="202500" cy="169863"/>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a:ea typeface="+mn-ea"/>
                <a:cs typeface="+mn-cs"/>
              </a:endParaRPr>
            </a:p>
          </p:txBody>
        </p:sp>
        <p:sp>
          <p:nvSpPr>
            <p:cNvPr id="47" name="ZoneTexte 163"/>
            <p:cNvSpPr txBox="1">
              <a:spLocks noChangeArrowheads="1"/>
            </p:cNvSpPr>
            <p:nvPr/>
          </p:nvSpPr>
          <p:spPr bwMode="auto">
            <a:xfrm>
              <a:off x="4620249" y="6348271"/>
              <a:ext cx="1979581" cy="276999"/>
            </a:xfrm>
            <a:prstGeom prst="rect">
              <a:avLst/>
            </a:prstGeom>
            <a:noFill/>
            <a:ln w="9525">
              <a:noFill/>
              <a:miter lim="800000"/>
              <a:headEnd/>
              <a:tailEnd/>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200" b="0" i="0" u="none" strike="noStrike" kern="1200" cap="none" spc="0" normalizeH="0" baseline="0" noProof="0" dirty="0" smtClean="0">
                  <a:ln>
                    <a:noFill/>
                  </a:ln>
                  <a:solidFill>
                    <a:prstClr val="black"/>
                  </a:solidFill>
                  <a:effectLst/>
                  <a:uLnTx/>
                  <a:uFillTx/>
                  <a:latin typeface="Calibri" pitchFamily="34" charset="0"/>
                  <a:ea typeface="+mn-ea"/>
                  <a:cs typeface="+mn-cs"/>
                </a:rPr>
                <a:t>Aire </a:t>
              </a:r>
              <a:r>
                <a:rPr lang="fr-FR" sz="1200" dirty="0" smtClean="0">
                  <a:solidFill>
                    <a:prstClr val="black"/>
                  </a:solidFill>
                  <a:latin typeface="Calibri" pitchFamily="34" charset="0"/>
                </a:rPr>
                <a:t>colonisable non atteinte</a:t>
              </a:r>
              <a:endParaRPr kumimoji="0" lang="fr-FR" sz="12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48" name="Rectangle 47"/>
            <p:cNvSpPr/>
            <p:nvPr/>
          </p:nvSpPr>
          <p:spPr bwMode="auto">
            <a:xfrm>
              <a:off x="1883278" y="6403075"/>
              <a:ext cx="200892" cy="169862"/>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a:ea typeface="+mn-ea"/>
                <a:cs typeface="+mn-cs"/>
              </a:endParaRPr>
            </a:p>
          </p:txBody>
        </p:sp>
        <p:sp>
          <p:nvSpPr>
            <p:cNvPr id="50" name="ZoneTexte 165"/>
            <p:cNvSpPr txBox="1">
              <a:spLocks noChangeArrowheads="1"/>
            </p:cNvSpPr>
            <p:nvPr/>
          </p:nvSpPr>
          <p:spPr bwMode="auto">
            <a:xfrm>
              <a:off x="2085777" y="6343269"/>
              <a:ext cx="2282387" cy="276999"/>
            </a:xfrm>
            <a:prstGeom prst="rect">
              <a:avLst/>
            </a:prstGeom>
            <a:noFill/>
            <a:ln w="9525">
              <a:noFill/>
              <a:miter lim="800000"/>
              <a:headEnd/>
              <a:tailEnd/>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200" b="0" i="0" u="none" strike="noStrike" kern="1200" cap="none" spc="0" normalizeH="0" baseline="0" noProof="0" dirty="0">
                  <a:ln>
                    <a:noFill/>
                  </a:ln>
                  <a:solidFill>
                    <a:prstClr val="black"/>
                  </a:solidFill>
                  <a:effectLst/>
                  <a:uLnTx/>
                  <a:uFillTx/>
                  <a:latin typeface="Calibri" pitchFamily="34" charset="0"/>
                  <a:ea typeface="+mn-ea"/>
                  <a:cs typeface="+mn-cs"/>
                </a:rPr>
                <a:t>Extinction </a:t>
              </a:r>
              <a:r>
                <a:rPr kumimoji="0" lang="fr-FR" sz="1200" b="0" i="0" u="none" strike="noStrike" kern="1200" cap="none" spc="0" normalizeH="0" baseline="0" noProof="0" dirty="0" smtClean="0">
                  <a:ln>
                    <a:noFill/>
                  </a:ln>
                  <a:solidFill>
                    <a:prstClr val="black"/>
                  </a:solidFill>
                  <a:effectLst/>
                  <a:uLnTx/>
                  <a:uFillTx/>
                  <a:latin typeface="Calibri" pitchFamily="34" charset="0"/>
                  <a:ea typeface="+mn-ea"/>
                  <a:cs typeface="+mn-cs"/>
                </a:rPr>
                <a:t>(démographie)</a:t>
              </a:r>
              <a:endParaRPr kumimoji="0" lang="fr-FR" sz="12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51" name="Rectangle 50"/>
            <p:cNvSpPr/>
            <p:nvPr/>
          </p:nvSpPr>
          <p:spPr bwMode="auto">
            <a:xfrm>
              <a:off x="4416853" y="6185123"/>
              <a:ext cx="202500" cy="16986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a:ea typeface="+mn-ea"/>
                <a:cs typeface="+mn-cs"/>
              </a:endParaRPr>
            </a:p>
          </p:txBody>
        </p:sp>
        <p:sp>
          <p:nvSpPr>
            <p:cNvPr id="52" name="ZoneTexte 165"/>
            <p:cNvSpPr txBox="1">
              <a:spLocks noChangeArrowheads="1"/>
            </p:cNvSpPr>
            <p:nvPr/>
          </p:nvSpPr>
          <p:spPr bwMode="auto">
            <a:xfrm>
              <a:off x="4623420" y="6118603"/>
              <a:ext cx="962315" cy="276999"/>
            </a:xfrm>
            <a:prstGeom prst="rect">
              <a:avLst/>
            </a:prstGeom>
            <a:noFill/>
            <a:ln w="9525">
              <a:noFill/>
              <a:miter lim="800000"/>
              <a:headEnd/>
              <a:tailEnd/>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200" b="0" i="0" u="none" strike="noStrike" kern="1200" cap="none" spc="0" normalizeH="0" baseline="0" noProof="0" dirty="0" smtClean="0">
                  <a:ln>
                    <a:noFill/>
                  </a:ln>
                  <a:solidFill>
                    <a:prstClr val="black"/>
                  </a:solidFill>
                  <a:effectLst/>
                  <a:uLnTx/>
                  <a:uFillTx/>
                  <a:latin typeface="Calibri" pitchFamily="34" charset="0"/>
                  <a:ea typeface="+mn-ea"/>
                  <a:cs typeface="+mn-cs"/>
                </a:rPr>
                <a:t>Colonisation</a:t>
              </a:r>
              <a:endParaRPr kumimoji="0" lang="fr-FR" sz="12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grpSp>
      <p:pic>
        <p:nvPicPr>
          <p:cNvPr id="53" name="Picture 3"/>
          <p:cNvPicPr>
            <a:picLocks noChangeAspect="1" noChangeArrowheads="1"/>
          </p:cNvPicPr>
          <p:nvPr/>
        </p:nvPicPr>
        <p:blipFill rotWithShape="1">
          <a:blip r:embed="rId3" cstate="print"/>
          <a:srcRect l="51378" b="37071"/>
          <a:stretch/>
        </p:blipFill>
        <p:spPr bwMode="auto">
          <a:xfrm>
            <a:off x="716975" y="4106729"/>
            <a:ext cx="1973655" cy="2349078"/>
          </a:xfrm>
          <a:prstGeom prst="rect">
            <a:avLst/>
          </a:prstGeom>
          <a:noFill/>
          <a:ln w="9525">
            <a:noFill/>
            <a:miter lim="800000"/>
            <a:headEnd/>
            <a:tailEnd/>
          </a:ln>
        </p:spPr>
      </p:pic>
      <p:pic>
        <p:nvPicPr>
          <p:cNvPr id="2" name="Image 1"/>
          <p:cNvPicPr>
            <a:picLocks noChangeAspect="1"/>
          </p:cNvPicPr>
          <p:nvPr/>
        </p:nvPicPr>
        <p:blipFill>
          <a:blip r:embed="rId4"/>
          <a:stretch>
            <a:fillRect/>
          </a:stretch>
        </p:blipFill>
        <p:spPr>
          <a:xfrm>
            <a:off x="924232" y="1143475"/>
            <a:ext cx="7174194" cy="2456249"/>
          </a:xfrm>
          <a:prstGeom prst="rect">
            <a:avLst/>
          </a:prstGeom>
        </p:spPr>
      </p:pic>
      <p:sp>
        <p:nvSpPr>
          <p:cNvPr id="55" name="ZoneTexte 24"/>
          <p:cNvSpPr txBox="1">
            <a:spLocks noChangeArrowheads="1"/>
          </p:cNvSpPr>
          <p:nvPr/>
        </p:nvSpPr>
        <p:spPr bwMode="auto">
          <a:xfrm>
            <a:off x="176213" y="6561796"/>
            <a:ext cx="1786258" cy="338554"/>
          </a:xfrm>
          <a:prstGeom prst="rect">
            <a:avLst/>
          </a:prstGeom>
          <a:noFill/>
          <a:ln w="9525">
            <a:noFill/>
            <a:miter lim="800000"/>
            <a:headEnd/>
            <a:tailEnd/>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600" b="0" i="0" u="none" strike="noStrike" kern="1200" cap="none" spc="0" normalizeH="0" baseline="0" noProof="0" dirty="0">
                <a:ln>
                  <a:noFill/>
                </a:ln>
                <a:solidFill>
                  <a:prstClr val="black"/>
                </a:solidFill>
                <a:effectLst/>
                <a:uLnTx/>
                <a:uFillTx/>
                <a:latin typeface="Arial Nova Cond Light" panose="020B0306020202020204" pitchFamily="34" charset="0"/>
              </a:rPr>
              <a:t>Saltré et al. GCB 2015</a:t>
            </a:r>
          </a:p>
        </p:txBody>
      </p:sp>
      <p:sp>
        <p:nvSpPr>
          <p:cNvPr id="7" name="ZoneTexte 6"/>
          <p:cNvSpPr txBox="1"/>
          <p:nvPr/>
        </p:nvSpPr>
        <p:spPr>
          <a:xfrm>
            <a:off x="6221096" y="3357769"/>
            <a:ext cx="3012171" cy="369332"/>
          </a:xfrm>
          <a:prstGeom prst="rect">
            <a:avLst/>
          </a:prstGeom>
          <a:noFill/>
        </p:spPr>
        <p:txBody>
          <a:bodyPr wrap="none" rtlCol="0">
            <a:spAutoFit/>
          </a:bodyPr>
          <a:lstStyle/>
          <a:p>
            <a:r>
              <a:rPr lang="fr-FR" dirty="0" smtClean="0"/>
              <a:t>Van der </a:t>
            </a:r>
            <a:r>
              <a:rPr lang="fr-FR" dirty="0" err="1" smtClean="0"/>
              <a:t>Meersch</a:t>
            </a:r>
            <a:r>
              <a:rPr lang="fr-FR" dirty="0" smtClean="0"/>
              <a:t> et al. In </a:t>
            </a:r>
            <a:r>
              <a:rPr lang="fr-FR" dirty="0" err="1" smtClean="0"/>
              <a:t>prep</a:t>
            </a:r>
            <a:endParaRPr lang="fr-FR" dirty="0"/>
          </a:p>
        </p:txBody>
      </p:sp>
    </p:spTree>
    <p:extLst>
      <p:ext uri="{BB962C8B-B14F-4D97-AF65-F5344CB8AC3E}">
        <p14:creationId xmlns:p14="http://schemas.microsoft.com/office/powerpoint/2010/main" val="121590215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50" name="Rectangle 16"/>
          <p:cNvSpPr>
            <a:spLocks noChangeArrowheads="1"/>
          </p:cNvSpPr>
          <p:nvPr/>
        </p:nvSpPr>
        <p:spPr bwMode="auto">
          <a:xfrm>
            <a:off x="107505" y="44450"/>
            <a:ext cx="895434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buFontTx/>
              <a:buNone/>
            </a:pPr>
            <a:r>
              <a:rPr lang="fr-FR" altLang="fr-FR" sz="2400" b="1" dirty="0" smtClean="0">
                <a:solidFill>
                  <a:srgbClr val="419943"/>
                </a:solidFill>
                <a:latin typeface="+mn-lt"/>
              </a:rPr>
              <a:t>2. </a:t>
            </a:r>
            <a:r>
              <a:rPr lang="fr-FR" altLang="fr-FR" sz="2400" b="1" dirty="0" smtClean="0">
                <a:solidFill>
                  <a:srgbClr val="419943"/>
                </a:solidFill>
                <a:latin typeface="+mn-lt"/>
              </a:rPr>
              <a:t>Water and </a:t>
            </a:r>
            <a:r>
              <a:rPr lang="fr-FR" altLang="fr-FR" sz="2400" b="1" dirty="0" err="1" smtClean="0">
                <a:solidFill>
                  <a:srgbClr val="419943"/>
                </a:solidFill>
                <a:latin typeface="+mn-lt"/>
              </a:rPr>
              <a:t>Carbon</a:t>
            </a:r>
            <a:r>
              <a:rPr lang="fr-FR" altLang="fr-FR" sz="2400" b="1" dirty="0" smtClean="0">
                <a:solidFill>
                  <a:srgbClr val="419943"/>
                </a:solidFill>
                <a:latin typeface="+mn-lt"/>
              </a:rPr>
              <a:t> fluxes</a:t>
            </a:r>
            <a:endParaRPr lang="fr-FR" altLang="fr-FR" sz="2400" b="1" i="1" dirty="0" smtClean="0">
              <a:solidFill>
                <a:srgbClr val="419943"/>
              </a:solidFill>
              <a:latin typeface="+mn-lt"/>
            </a:endParaRPr>
          </a:p>
        </p:txBody>
      </p:sp>
      <p:cxnSp>
        <p:nvCxnSpPr>
          <p:cNvPr id="10251" name="Connecteur droit 70"/>
          <p:cNvCxnSpPr>
            <a:cxnSpLocks noChangeShapeType="1"/>
          </p:cNvCxnSpPr>
          <p:nvPr/>
        </p:nvCxnSpPr>
        <p:spPr bwMode="auto">
          <a:xfrm>
            <a:off x="250825" y="708025"/>
            <a:ext cx="8642350" cy="0"/>
          </a:xfrm>
          <a:prstGeom prst="line">
            <a:avLst/>
          </a:prstGeom>
          <a:noFill/>
          <a:ln w="15875" algn="ctr">
            <a:solidFill>
              <a:srgbClr val="41994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271" name="Connecteur droit 70"/>
          <p:cNvCxnSpPr>
            <a:cxnSpLocks noChangeShapeType="1"/>
          </p:cNvCxnSpPr>
          <p:nvPr/>
        </p:nvCxnSpPr>
        <p:spPr bwMode="auto">
          <a:xfrm>
            <a:off x="176213" y="708025"/>
            <a:ext cx="8642350" cy="0"/>
          </a:xfrm>
          <a:prstGeom prst="line">
            <a:avLst/>
          </a:prstGeom>
          <a:noFill/>
          <a:ln w="15875" algn="ctr">
            <a:solidFill>
              <a:srgbClr val="41994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9" name="ZoneTexte 32"/>
          <p:cNvSpPr txBox="1">
            <a:spLocks noChangeArrowheads="1"/>
          </p:cNvSpPr>
          <p:nvPr/>
        </p:nvSpPr>
        <p:spPr bwMode="auto">
          <a:xfrm>
            <a:off x="0" y="764509"/>
            <a:ext cx="9144000" cy="304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r>
              <a:rPr lang="fr-FR" altLang="fr-FR" sz="2400" b="1" dirty="0" err="1" smtClean="0">
                <a:latin typeface="+mn-lt"/>
              </a:rPr>
              <a:t>Tool</a:t>
            </a:r>
            <a:r>
              <a:rPr lang="fr-FR" altLang="fr-FR" sz="2400" b="1" dirty="0" smtClean="0">
                <a:latin typeface="+mn-lt"/>
              </a:rPr>
              <a:t>: SIERRA, CASTANEA</a:t>
            </a:r>
          </a:p>
          <a:p>
            <a:pPr>
              <a:spcBef>
                <a:spcPct val="0"/>
              </a:spcBef>
              <a:buFontTx/>
              <a:buNone/>
            </a:pPr>
            <a:r>
              <a:rPr lang="fr-FR" altLang="fr-FR" sz="2400" b="1" dirty="0" smtClean="0">
                <a:latin typeface="+mn-lt"/>
              </a:rPr>
              <a:t>Objectives: </a:t>
            </a:r>
            <a:r>
              <a:rPr lang="fr-FR" altLang="fr-FR" sz="2400" dirty="0" smtClean="0">
                <a:latin typeface="+mn-lt"/>
              </a:rPr>
              <a:t>plant </a:t>
            </a:r>
            <a:r>
              <a:rPr lang="fr-FR" altLang="fr-FR" sz="2400" dirty="0" err="1" smtClean="0">
                <a:latin typeface="+mn-lt"/>
              </a:rPr>
              <a:t>functionning</a:t>
            </a:r>
            <a:r>
              <a:rPr lang="fr-FR" altLang="fr-FR" sz="2400" dirty="0" smtClean="0">
                <a:latin typeface="+mn-lt"/>
              </a:rPr>
              <a:t> </a:t>
            </a:r>
            <a:r>
              <a:rPr lang="fr-FR" altLang="fr-FR" sz="2400" dirty="0" err="1" smtClean="0">
                <a:latin typeface="+mn-lt"/>
              </a:rPr>
              <a:t>within</a:t>
            </a:r>
            <a:r>
              <a:rPr lang="fr-FR" altLang="fr-FR" sz="2400" dirty="0" smtClean="0">
                <a:latin typeface="+mn-lt"/>
              </a:rPr>
              <a:t> </a:t>
            </a:r>
            <a:r>
              <a:rPr lang="fr-FR" altLang="fr-FR" sz="2400" dirty="0" err="1" smtClean="0">
                <a:latin typeface="+mn-lt"/>
              </a:rPr>
              <a:t>their</a:t>
            </a:r>
            <a:r>
              <a:rPr lang="fr-FR" altLang="fr-FR" sz="2400" dirty="0" smtClean="0">
                <a:latin typeface="+mn-lt"/>
              </a:rPr>
              <a:t> niche enveloppe</a:t>
            </a:r>
            <a:endParaRPr lang="fr-FR" altLang="fr-FR" sz="2400" dirty="0" smtClean="0">
              <a:latin typeface="+mn-lt"/>
            </a:endParaRPr>
          </a:p>
          <a:p>
            <a:pPr>
              <a:spcBef>
                <a:spcPct val="0"/>
              </a:spcBef>
              <a:buFontTx/>
              <a:buNone/>
            </a:pPr>
            <a:endParaRPr lang="fr-FR" altLang="fr-FR" sz="2400" b="1" dirty="0">
              <a:latin typeface="+mn-lt"/>
            </a:endParaRPr>
          </a:p>
          <a:p>
            <a:pPr>
              <a:spcBef>
                <a:spcPct val="0"/>
              </a:spcBef>
              <a:buFontTx/>
              <a:buNone/>
            </a:pPr>
            <a:endParaRPr lang="fr-FR" altLang="fr-FR" sz="2400" b="1" dirty="0" smtClean="0">
              <a:latin typeface="+mn-lt"/>
            </a:endParaRPr>
          </a:p>
          <a:p>
            <a:pPr>
              <a:spcBef>
                <a:spcPct val="0"/>
              </a:spcBef>
              <a:buFontTx/>
              <a:buNone/>
            </a:pPr>
            <a:endParaRPr lang="fr-FR" altLang="fr-FR" sz="2400" b="1" dirty="0">
              <a:latin typeface="+mn-lt"/>
            </a:endParaRPr>
          </a:p>
          <a:p>
            <a:pPr>
              <a:spcBef>
                <a:spcPct val="0"/>
              </a:spcBef>
              <a:buFontTx/>
              <a:buNone/>
            </a:pPr>
            <a:endParaRPr lang="fr-FR" altLang="fr-FR" sz="2400" b="1" dirty="0" smtClean="0">
              <a:latin typeface="+mn-lt"/>
            </a:endParaRPr>
          </a:p>
          <a:p>
            <a:pPr>
              <a:spcBef>
                <a:spcPct val="0"/>
              </a:spcBef>
              <a:buFontTx/>
              <a:buNone/>
            </a:pPr>
            <a:endParaRPr lang="fr-FR" altLang="fr-FR" sz="2400" b="1" dirty="0">
              <a:latin typeface="+mn-lt"/>
            </a:endParaRPr>
          </a:p>
          <a:p>
            <a:pPr>
              <a:spcBef>
                <a:spcPct val="0"/>
              </a:spcBef>
              <a:buFontTx/>
              <a:buNone/>
            </a:pPr>
            <a:endParaRPr lang="fr-FR" altLang="fr-FR" sz="2400" b="1" dirty="0" smtClean="0">
              <a:latin typeface="+mn-lt"/>
            </a:endParaRPr>
          </a:p>
        </p:txBody>
      </p:sp>
      <p:grpSp>
        <p:nvGrpSpPr>
          <p:cNvPr id="29" name="Groupe 28"/>
          <p:cNvGrpSpPr>
            <a:grpSpLocks/>
          </p:cNvGrpSpPr>
          <p:nvPr/>
        </p:nvGrpSpPr>
        <p:grpSpPr bwMode="auto">
          <a:xfrm>
            <a:off x="0" y="6592351"/>
            <a:ext cx="9144000" cy="268287"/>
            <a:chOff x="714375" y="6599238"/>
            <a:chExt cx="8897938" cy="268287"/>
          </a:xfrm>
        </p:grpSpPr>
        <p:grpSp>
          <p:nvGrpSpPr>
            <p:cNvPr id="30" name="Groupe 29"/>
            <p:cNvGrpSpPr>
              <a:grpSpLocks/>
            </p:cNvGrpSpPr>
            <p:nvPr/>
          </p:nvGrpSpPr>
          <p:grpSpPr bwMode="auto">
            <a:xfrm>
              <a:off x="714375" y="6599238"/>
              <a:ext cx="8897938" cy="268287"/>
              <a:chOff x="43378" y="6589713"/>
              <a:chExt cx="9872540" cy="268287"/>
            </a:xfrm>
            <a:solidFill>
              <a:srgbClr val="419943"/>
            </a:solidFill>
          </p:grpSpPr>
          <p:sp>
            <p:nvSpPr>
              <p:cNvPr id="32" name="Rectangle 31"/>
              <p:cNvSpPr>
                <a:spLocks noChangeArrowheads="1"/>
              </p:cNvSpPr>
              <p:nvPr/>
            </p:nvSpPr>
            <p:spPr bwMode="auto">
              <a:xfrm>
                <a:off x="43378" y="6589713"/>
                <a:ext cx="9872540" cy="268287"/>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9pPr>
              </a:lstStyle>
              <a:p>
                <a:pPr>
                  <a:spcBef>
                    <a:spcPct val="0"/>
                  </a:spcBef>
                  <a:buFontTx/>
                  <a:buNone/>
                  <a:defRPr/>
                </a:pPr>
                <a:endParaRPr lang="fr-FR" altLang="fr-FR" sz="2400" dirty="0" smtClean="0">
                  <a:latin typeface="Trebuchet MS" pitchFamily="34" charset="0"/>
                  <a:ea typeface="ＭＳ Ｐゴシック" pitchFamily="16" charset="-128"/>
                </a:endParaRPr>
              </a:p>
            </p:txBody>
          </p:sp>
          <p:sp>
            <p:nvSpPr>
              <p:cNvPr id="33" name="Rectangle 32"/>
              <p:cNvSpPr>
                <a:spLocks noChangeArrowheads="1"/>
              </p:cNvSpPr>
              <p:nvPr/>
            </p:nvSpPr>
            <p:spPr bwMode="auto">
              <a:xfrm>
                <a:off x="2843808" y="6634406"/>
                <a:ext cx="6983413" cy="212725"/>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9pPr>
              </a:lstStyle>
              <a:p>
                <a:pPr>
                  <a:lnSpc>
                    <a:spcPct val="95000"/>
                  </a:lnSpc>
                  <a:spcBef>
                    <a:spcPct val="0"/>
                  </a:spcBef>
                  <a:buFontTx/>
                  <a:buNone/>
                  <a:defRPr/>
                </a:pPr>
                <a:endParaRPr lang="fr-FR" altLang="fr-FR" sz="1100" b="1" dirty="0" smtClean="0">
                  <a:solidFill>
                    <a:schemeClr val="bg1"/>
                  </a:solidFill>
                  <a:latin typeface="Calibri" panose="020F0502020204030204" pitchFamily="34" charset="0"/>
                  <a:ea typeface="ＭＳ Ｐゴシック" pitchFamily="16" charset="-128"/>
                  <a:cs typeface="Calibri" panose="020F0502020204030204" pitchFamily="34" charset="0"/>
                </a:endParaRPr>
              </a:p>
            </p:txBody>
          </p:sp>
        </p:grpSp>
        <p:pic>
          <p:nvPicPr>
            <p:cNvPr id="31" name="Picture 20" descr="CONTRAS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0800000" flipH="1" flipV="1">
              <a:off x="2552760" y="6626822"/>
              <a:ext cx="425993" cy="2136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3" name="Image 12"/>
          <p:cNvPicPr>
            <a:picLocks noChangeAspect="1"/>
          </p:cNvPicPr>
          <p:nvPr/>
        </p:nvPicPr>
        <p:blipFill>
          <a:blip r:embed="rId4"/>
          <a:stretch>
            <a:fillRect/>
          </a:stretch>
        </p:blipFill>
        <p:spPr>
          <a:xfrm>
            <a:off x="502553" y="1603523"/>
            <a:ext cx="2209044" cy="2386012"/>
          </a:xfrm>
          <a:prstGeom prst="rect">
            <a:avLst/>
          </a:prstGeom>
        </p:spPr>
      </p:pic>
      <p:pic>
        <p:nvPicPr>
          <p:cNvPr id="14" name="Image 13"/>
          <p:cNvPicPr>
            <a:picLocks noChangeAspect="1"/>
          </p:cNvPicPr>
          <p:nvPr/>
        </p:nvPicPr>
        <p:blipFill>
          <a:blip r:embed="rId5"/>
          <a:stretch>
            <a:fillRect/>
          </a:stretch>
        </p:blipFill>
        <p:spPr>
          <a:xfrm>
            <a:off x="3933824" y="1627036"/>
            <a:ext cx="3976687" cy="2145694"/>
          </a:xfrm>
          <a:prstGeom prst="rect">
            <a:avLst/>
          </a:prstGeom>
        </p:spPr>
      </p:pic>
      <p:pic>
        <p:nvPicPr>
          <p:cNvPr id="15" name="Image 14"/>
          <p:cNvPicPr>
            <a:picLocks noChangeAspect="1"/>
          </p:cNvPicPr>
          <p:nvPr/>
        </p:nvPicPr>
        <p:blipFill>
          <a:blip r:embed="rId6"/>
          <a:stretch>
            <a:fillRect/>
          </a:stretch>
        </p:blipFill>
        <p:spPr>
          <a:xfrm>
            <a:off x="2593773" y="3907548"/>
            <a:ext cx="3554754" cy="2549984"/>
          </a:xfrm>
          <a:prstGeom prst="rect">
            <a:avLst/>
          </a:prstGeom>
        </p:spPr>
      </p:pic>
      <p:sp>
        <p:nvSpPr>
          <p:cNvPr id="3" name="ZoneTexte 2"/>
          <p:cNvSpPr txBox="1"/>
          <p:nvPr/>
        </p:nvSpPr>
        <p:spPr>
          <a:xfrm>
            <a:off x="318369" y="4124354"/>
            <a:ext cx="2008627" cy="369332"/>
          </a:xfrm>
          <a:prstGeom prst="rect">
            <a:avLst/>
          </a:prstGeom>
          <a:noFill/>
        </p:spPr>
        <p:txBody>
          <a:bodyPr wrap="none" rtlCol="0">
            <a:spAutoFit/>
          </a:bodyPr>
          <a:lstStyle/>
          <a:p>
            <a:r>
              <a:rPr lang="fr-FR" dirty="0" smtClean="0"/>
              <a:t>Plant Water budget</a:t>
            </a:r>
            <a:endParaRPr lang="fr-FR" dirty="0"/>
          </a:p>
        </p:txBody>
      </p:sp>
    </p:spTree>
    <p:extLst>
      <p:ext uri="{BB962C8B-B14F-4D97-AF65-F5344CB8AC3E}">
        <p14:creationId xmlns:p14="http://schemas.microsoft.com/office/powerpoint/2010/main" val="214998820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50" name="Rectangle 16"/>
          <p:cNvSpPr>
            <a:spLocks noChangeArrowheads="1"/>
          </p:cNvSpPr>
          <p:nvPr/>
        </p:nvSpPr>
        <p:spPr bwMode="auto">
          <a:xfrm>
            <a:off x="107505" y="44450"/>
            <a:ext cx="895434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buFontTx/>
              <a:buNone/>
            </a:pPr>
            <a:r>
              <a:rPr lang="fr-FR" altLang="fr-FR" sz="2400" b="1" dirty="0" smtClean="0">
                <a:solidFill>
                  <a:srgbClr val="419943"/>
                </a:solidFill>
                <a:latin typeface="+mn-lt"/>
              </a:rPr>
              <a:t>2. Water and </a:t>
            </a:r>
            <a:r>
              <a:rPr lang="fr-FR" altLang="fr-FR" sz="2400" b="1" dirty="0" err="1" smtClean="0">
                <a:solidFill>
                  <a:srgbClr val="419943"/>
                </a:solidFill>
                <a:latin typeface="+mn-lt"/>
              </a:rPr>
              <a:t>carbon</a:t>
            </a:r>
            <a:r>
              <a:rPr lang="fr-FR" altLang="fr-FR" sz="2400" b="1" dirty="0" smtClean="0">
                <a:solidFill>
                  <a:srgbClr val="419943"/>
                </a:solidFill>
                <a:latin typeface="+mn-lt"/>
              </a:rPr>
              <a:t> fluxes</a:t>
            </a:r>
            <a:endParaRPr lang="fr-FR" altLang="fr-FR" sz="2400" b="1" i="1" dirty="0" smtClean="0">
              <a:solidFill>
                <a:srgbClr val="419943"/>
              </a:solidFill>
              <a:latin typeface="+mn-lt"/>
            </a:endParaRPr>
          </a:p>
        </p:txBody>
      </p:sp>
      <p:cxnSp>
        <p:nvCxnSpPr>
          <p:cNvPr id="10251" name="Connecteur droit 70"/>
          <p:cNvCxnSpPr>
            <a:cxnSpLocks noChangeShapeType="1"/>
          </p:cNvCxnSpPr>
          <p:nvPr/>
        </p:nvCxnSpPr>
        <p:spPr bwMode="auto">
          <a:xfrm>
            <a:off x="250825" y="708025"/>
            <a:ext cx="8642350" cy="0"/>
          </a:xfrm>
          <a:prstGeom prst="line">
            <a:avLst/>
          </a:prstGeom>
          <a:noFill/>
          <a:ln w="15875" algn="ctr">
            <a:solidFill>
              <a:srgbClr val="41994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271" name="Connecteur droit 70"/>
          <p:cNvCxnSpPr>
            <a:cxnSpLocks noChangeShapeType="1"/>
          </p:cNvCxnSpPr>
          <p:nvPr/>
        </p:nvCxnSpPr>
        <p:spPr bwMode="auto">
          <a:xfrm>
            <a:off x="176213" y="708025"/>
            <a:ext cx="8642350" cy="0"/>
          </a:xfrm>
          <a:prstGeom prst="line">
            <a:avLst/>
          </a:prstGeom>
          <a:noFill/>
          <a:ln w="15875" algn="ctr">
            <a:solidFill>
              <a:srgbClr val="41994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9" name="ZoneTexte 32"/>
          <p:cNvSpPr txBox="1">
            <a:spLocks noChangeArrowheads="1"/>
          </p:cNvSpPr>
          <p:nvPr/>
        </p:nvSpPr>
        <p:spPr bwMode="auto">
          <a:xfrm>
            <a:off x="0" y="708025"/>
            <a:ext cx="9061848" cy="304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r>
              <a:rPr lang="fr-FR" altLang="fr-FR" sz="2400" b="1" dirty="0" smtClean="0">
                <a:latin typeface="+mn-lt"/>
              </a:rPr>
              <a:t>How </a:t>
            </a:r>
            <a:r>
              <a:rPr lang="fr-FR" altLang="fr-FR" sz="2400" b="1" dirty="0" err="1" smtClean="0">
                <a:latin typeface="+mn-lt"/>
              </a:rPr>
              <a:t>sustainable</a:t>
            </a:r>
            <a:r>
              <a:rPr lang="fr-FR" altLang="fr-FR" sz="2400" b="1" dirty="0" smtClean="0">
                <a:latin typeface="+mn-lt"/>
              </a:rPr>
              <a:t> are C budget and </a:t>
            </a:r>
            <a:r>
              <a:rPr lang="fr-FR" altLang="fr-FR" sz="2400" b="1" dirty="0" err="1" smtClean="0">
                <a:latin typeface="+mn-lt"/>
              </a:rPr>
              <a:t>growth</a:t>
            </a:r>
            <a:r>
              <a:rPr lang="fr-FR" altLang="fr-FR" sz="2400" b="1" dirty="0" smtClean="0">
                <a:latin typeface="+mn-lt"/>
              </a:rPr>
              <a:t> </a:t>
            </a:r>
            <a:r>
              <a:rPr lang="fr-FR" altLang="fr-FR" sz="2400" b="1" dirty="0" err="1" smtClean="0">
                <a:latin typeface="+mn-lt"/>
              </a:rPr>
              <a:t>constrain</a:t>
            </a:r>
            <a:r>
              <a:rPr lang="fr-FR" altLang="fr-FR" sz="2400" b="1" dirty="0" smtClean="0">
                <a:latin typeface="+mn-lt"/>
              </a:rPr>
              <a:t> </a:t>
            </a:r>
            <a:r>
              <a:rPr lang="fr-FR" altLang="fr-FR" sz="2400" b="1" dirty="0" err="1" smtClean="0">
                <a:latin typeface="+mn-lt"/>
              </a:rPr>
              <a:t>within</a:t>
            </a:r>
            <a:r>
              <a:rPr lang="fr-FR" altLang="fr-FR" sz="2400" b="1" dirty="0" smtClean="0">
                <a:latin typeface="+mn-lt"/>
              </a:rPr>
              <a:t> niches?</a:t>
            </a:r>
            <a:endParaRPr lang="fr-FR" altLang="fr-FR" sz="2400" dirty="0">
              <a:latin typeface="+mn-lt"/>
            </a:endParaRPr>
          </a:p>
          <a:p>
            <a:pPr>
              <a:spcBef>
                <a:spcPct val="0"/>
              </a:spcBef>
              <a:buFontTx/>
              <a:buNone/>
            </a:pPr>
            <a:endParaRPr lang="fr-FR" altLang="fr-FR" sz="2400" b="1" dirty="0" smtClean="0">
              <a:latin typeface="+mn-lt"/>
            </a:endParaRPr>
          </a:p>
          <a:p>
            <a:pPr>
              <a:spcBef>
                <a:spcPct val="0"/>
              </a:spcBef>
              <a:buFontTx/>
              <a:buNone/>
            </a:pPr>
            <a:endParaRPr lang="fr-FR" altLang="fr-FR" sz="2400" b="1" dirty="0">
              <a:latin typeface="+mn-lt"/>
            </a:endParaRPr>
          </a:p>
          <a:p>
            <a:pPr>
              <a:spcBef>
                <a:spcPct val="0"/>
              </a:spcBef>
              <a:buFontTx/>
              <a:buNone/>
            </a:pPr>
            <a:endParaRPr lang="fr-FR" altLang="fr-FR" sz="2400" b="1" dirty="0" smtClean="0">
              <a:latin typeface="+mn-lt"/>
            </a:endParaRPr>
          </a:p>
          <a:p>
            <a:pPr>
              <a:spcBef>
                <a:spcPct val="0"/>
              </a:spcBef>
              <a:buFontTx/>
              <a:buNone/>
            </a:pPr>
            <a:endParaRPr lang="fr-FR" altLang="fr-FR" sz="2400" b="1" dirty="0">
              <a:latin typeface="+mn-lt"/>
            </a:endParaRPr>
          </a:p>
          <a:p>
            <a:pPr>
              <a:spcBef>
                <a:spcPct val="0"/>
              </a:spcBef>
              <a:buFontTx/>
              <a:buNone/>
            </a:pPr>
            <a:endParaRPr lang="fr-FR" altLang="fr-FR" sz="2400" b="1" dirty="0" smtClean="0">
              <a:latin typeface="+mn-lt"/>
            </a:endParaRPr>
          </a:p>
          <a:p>
            <a:pPr>
              <a:spcBef>
                <a:spcPct val="0"/>
              </a:spcBef>
              <a:buFontTx/>
              <a:buNone/>
            </a:pPr>
            <a:endParaRPr lang="fr-FR" altLang="fr-FR" sz="2400" b="1" dirty="0">
              <a:latin typeface="+mn-lt"/>
            </a:endParaRPr>
          </a:p>
          <a:p>
            <a:pPr>
              <a:spcBef>
                <a:spcPct val="0"/>
              </a:spcBef>
              <a:buFontTx/>
              <a:buNone/>
            </a:pPr>
            <a:endParaRPr lang="fr-FR" altLang="fr-FR" sz="2400" b="1" dirty="0" smtClean="0">
              <a:latin typeface="+mn-lt"/>
            </a:endParaRPr>
          </a:p>
        </p:txBody>
      </p:sp>
      <p:grpSp>
        <p:nvGrpSpPr>
          <p:cNvPr id="29" name="Groupe 28"/>
          <p:cNvGrpSpPr>
            <a:grpSpLocks/>
          </p:cNvGrpSpPr>
          <p:nvPr/>
        </p:nvGrpSpPr>
        <p:grpSpPr bwMode="auto">
          <a:xfrm>
            <a:off x="0" y="6592351"/>
            <a:ext cx="9144000" cy="268287"/>
            <a:chOff x="714375" y="6599238"/>
            <a:chExt cx="8897938" cy="268287"/>
          </a:xfrm>
        </p:grpSpPr>
        <p:grpSp>
          <p:nvGrpSpPr>
            <p:cNvPr id="30" name="Groupe 29"/>
            <p:cNvGrpSpPr>
              <a:grpSpLocks/>
            </p:cNvGrpSpPr>
            <p:nvPr/>
          </p:nvGrpSpPr>
          <p:grpSpPr bwMode="auto">
            <a:xfrm>
              <a:off x="714375" y="6599238"/>
              <a:ext cx="8897938" cy="268287"/>
              <a:chOff x="43378" y="6589713"/>
              <a:chExt cx="9872540" cy="268287"/>
            </a:xfrm>
            <a:solidFill>
              <a:srgbClr val="419943"/>
            </a:solidFill>
          </p:grpSpPr>
          <p:sp>
            <p:nvSpPr>
              <p:cNvPr id="32" name="Rectangle 31"/>
              <p:cNvSpPr>
                <a:spLocks noChangeArrowheads="1"/>
              </p:cNvSpPr>
              <p:nvPr/>
            </p:nvSpPr>
            <p:spPr bwMode="auto">
              <a:xfrm>
                <a:off x="43378" y="6589713"/>
                <a:ext cx="9872540" cy="268287"/>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9pPr>
              </a:lstStyle>
              <a:p>
                <a:pPr>
                  <a:spcBef>
                    <a:spcPct val="0"/>
                  </a:spcBef>
                  <a:buFontTx/>
                  <a:buNone/>
                  <a:defRPr/>
                </a:pPr>
                <a:endParaRPr lang="fr-FR" altLang="fr-FR" sz="2400" dirty="0" smtClean="0">
                  <a:latin typeface="Trebuchet MS" pitchFamily="34" charset="0"/>
                  <a:ea typeface="ＭＳ Ｐゴシック" pitchFamily="16" charset="-128"/>
                </a:endParaRPr>
              </a:p>
            </p:txBody>
          </p:sp>
          <p:sp>
            <p:nvSpPr>
              <p:cNvPr id="33" name="Rectangle 32"/>
              <p:cNvSpPr>
                <a:spLocks noChangeArrowheads="1"/>
              </p:cNvSpPr>
              <p:nvPr/>
            </p:nvSpPr>
            <p:spPr bwMode="auto">
              <a:xfrm>
                <a:off x="2843808" y="6634406"/>
                <a:ext cx="6983413" cy="212725"/>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9pPr>
              </a:lstStyle>
              <a:p>
                <a:pPr>
                  <a:lnSpc>
                    <a:spcPct val="95000"/>
                  </a:lnSpc>
                  <a:spcBef>
                    <a:spcPct val="0"/>
                  </a:spcBef>
                  <a:buFontTx/>
                  <a:buNone/>
                  <a:defRPr/>
                </a:pPr>
                <a:endParaRPr lang="fr-FR" altLang="fr-FR" sz="1100" b="1" dirty="0" smtClean="0">
                  <a:solidFill>
                    <a:schemeClr val="bg1"/>
                  </a:solidFill>
                  <a:latin typeface="Calibri" panose="020F0502020204030204" pitchFamily="34" charset="0"/>
                  <a:ea typeface="ＭＳ Ｐゴシック" pitchFamily="16" charset="-128"/>
                  <a:cs typeface="Calibri" panose="020F0502020204030204" pitchFamily="34" charset="0"/>
                </a:endParaRPr>
              </a:p>
            </p:txBody>
          </p:sp>
        </p:grpSp>
        <p:pic>
          <p:nvPicPr>
            <p:cNvPr id="31" name="Picture 20" descr="CONTRAS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0800000" flipH="1" flipV="1">
              <a:off x="2552760" y="6626822"/>
              <a:ext cx="425993" cy="2136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4" name="Image 3"/>
          <p:cNvPicPr>
            <a:picLocks noChangeAspect="1"/>
          </p:cNvPicPr>
          <p:nvPr/>
        </p:nvPicPr>
        <p:blipFill>
          <a:blip r:embed="rId4"/>
          <a:stretch>
            <a:fillRect/>
          </a:stretch>
        </p:blipFill>
        <p:spPr>
          <a:xfrm>
            <a:off x="5177527" y="1466635"/>
            <a:ext cx="3966473" cy="2533650"/>
          </a:xfrm>
          <a:prstGeom prst="rect">
            <a:avLst/>
          </a:prstGeom>
        </p:spPr>
      </p:pic>
      <p:pic>
        <p:nvPicPr>
          <p:cNvPr id="6" name="Image 5"/>
          <p:cNvPicPr>
            <a:picLocks noChangeAspect="1"/>
          </p:cNvPicPr>
          <p:nvPr/>
        </p:nvPicPr>
        <p:blipFill>
          <a:blip r:embed="rId5"/>
          <a:stretch>
            <a:fillRect/>
          </a:stretch>
        </p:blipFill>
        <p:spPr>
          <a:xfrm>
            <a:off x="4844252" y="3992339"/>
            <a:ext cx="3637102" cy="2539807"/>
          </a:xfrm>
          <a:prstGeom prst="rect">
            <a:avLst/>
          </a:prstGeom>
        </p:spPr>
      </p:pic>
      <p:pic>
        <p:nvPicPr>
          <p:cNvPr id="8" name="Image 7"/>
          <p:cNvPicPr>
            <a:picLocks noChangeAspect="1"/>
          </p:cNvPicPr>
          <p:nvPr/>
        </p:nvPicPr>
        <p:blipFill>
          <a:blip r:embed="rId6"/>
          <a:stretch>
            <a:fillRect/>
          </a:stretch>
        </p:blipFill>
        <p:spPr>
          <a:xfrm>
            <a:off x="163707" y="4624710"/>
            <a:ext cx="4337869" cy="1343217"/>
          </a:xfrm>
          <a:prstGeom prst="rect">
            <a:avLst/>
          </a:prstGeom>
        </p:spPr>
      </p:pic>
      <p:pic>
        <p:nvPicPr>
          <p:cNvPr id="9" name="Image 8"/>
          <p:cNvPicPr>
            <a:picLocks noChangeAspect="1"/>
          </p:cNvPicPr>
          <p:nvPr/>
        </p:nvPicPr>
        <p:blipFill>
          <a:blip r:embed="rId7"/>
          <a:stretch>
            <a:fillRect/>
          </a:stretch>
        </p:blipFill>
        <p:spPr>
          <a:xfrm>
            <a:off x="628381" y="2069101"/>
            <a:ext cx="3553225" cy="1998124"/>
          </a:xfrm>
          <a:prstGeom prst="rect">
            <a:avLst/>
          </a:prstGeom>
        </p:spPr>
      </p:pic>
    </p:spTree>
    <p:extLst>
      <p:ext uri="{BB962C8B-B14F-4D97-AF65-F5344CB8AC3E}">
        <p14:creationId xmlns:p14="http://schemas.microsoft.com/office/powerpoint/2010/main" val="404577823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50" name="Rectangle 16"/>
          <p:cNvSpPr>
            <a:spLocks noChangeArrowheads="1"/>
          </p:cNvSpPr>
          <p:nvPr/>
        </p:nvSpPr>
        <p:spPr bwMode="auto">
          <a:xfrm>
            <a:off x="107505" y="44450"/>
            <a:ext cx="895434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buFontTx/>
              <a:buNone/>
            </a:pPr>
            <a:r>
              <a:rPr lang="fr-FR" altLang="fr-FR" sz="2400" b="1" dirty="0">
                <a:solidFill>
                  <a:srgbClr val="419943"/>
                </a:solidFill>
                <a:latin typeface="+mn-lt"/>
              </a:rPr>
              <a:t>3</a:t>
            </a:r>
            <a:r>
              <a:rPr lang="fr-FR" altLang="fr-FR" sz="2400" b="1" dirty="0" smtClean="0">
                <a:solidFill>
                  <a:srgbClr val="419943"/>
                </a:solidFill>
                <a:latin typeface="+mn-lt"/>
              </a:rPr>
              <a:t>. </a:t>
            </a:r>
            <a:r>
              <a:rPr lang="fr-FR" altLang="fr-FR" sz="2400" b="1" dirty="0" err="1" smtClean="0">
                <a:solidFill>
                  <a:srgbClr val="419943"/>
                </a:solidFill>
                <a:latin typeface="+mn-lt"/>
              </a:rPr>
              <a:t>Growth</a:t>
            </a:r>
            <a:r>
              <a:rPr lang="fr-FR" altLang="fr-FR" sz="2400" b="1" dirty="0" smtClean="0">
                <a:solidFill>
                  <a:srgbClr val="419943"/>
                </a:solidFill>
                <a:latin typeface="+mn-lt"/>
              </a:rPr>
              <a:t> &amp; </a:t>
            </a:r>
            <a:r>
              <a:rPr lang="fr-FR" altLang="fr-FR" sz="2400" b="1" dirty="0" err="1" smtClean="0">
                <a:solidFill>
                  <a:srgbClr val="419943"/>
                </a:solidFill>
                <a:latin typeface="+mn-lt"/>
              </a:rPr>
              <a:t>C</a:t>
            </a:r>
            <a:r>
              <a:rPr lang="fr-FR" altLang="fr-FR" sz="2400" b="1" dirty="0" err="1" smtClean="0">
                <a:solidFill>
                  <a:srgbClr val="419943"/>
                </a:solidFill>
                <a:latin typeface="+mn-lt"/>
              </a:rPr>
              <a:t>ompetition</a:t>
            </a:r>
            <a:endParaRPr lang="fr-FR" altLang="fr-FR" sz="2400" b="1" i="1" dirty="0" smtClean="0">
              <a:solidFill>
                <a:srgbClr val="419943"/>
              </a:solidFill>
              <a:latin typeface="+mn-lt"/>
            </a:endParaRPr>
          </a:p>
        </p:txBody>
      </p:sp>
      <p:cxnSp>
        <p:nvCxnSpPr>
          <p:cNvPr id="10251" name="Connecteur droit 70"/>
          <p:cNvCxnSpPr>
            <a:cxnSpLocks noChangeShapeType="1"/>
          </p:cNvCxnSpPr>
          <p:nvPr/>
        </p:nvCxnSpPr>
        <p:spPr bwMode="auto">
          <a:xfrm>
            <a:off x="250825" y="708025"/>
            <a:ext cx="8642350" cy="0"/>
          </a:xfrm>
          <a:prstGeom prst="line">
            <a:avLst/>
          </a:prstGeom>
          <a:noFill/>
          <a:ln w="15875" algn="ctr">
            <a:solidFill>
              <a:srgbClr val="41994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271" name="Connecteur droit 70"/>
          <p:cNvCxnSpPr>
            <a:cxnSpLocks noChangeShapeType="1"/>
          </p:cNvCxnSpPr>
          <p:nvPr/>
        </p:nvCxnSpPr>
        <p:spPr bwMode="auto">
          <a:xfrm>
            <a:off x="176213" y="708025"/>
            <a:ext cx="8642350" cy="0"/>
          </a:xfrm>
          <a:prstGeom prst="line">
            <a:avLst/>
          </a:prstGeom>
          <a:noFill/>
          <a:ln w="15875" algn="ctr">
            <a:solidFill>
              <a:srgbClr val="41994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9" name="ZoneTexte 32"/>
          <p:cNvSpPr txBox="1">
            <a:spLocks noChangeArrowheads="1"/>
          </p:cNvSpPr>
          <p:nvPr/>
        </p:nvSpPr>
        <p:spPr bwMode="auto">
          <a:xfrm>
            <a:off x="0" y="764509"/>
            <a:ext cx="9144000" cy="3416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r>
              <a:rPr lang="fr-FR" altLang="fr-FR" sz="2400" b="1" dirty="0" err="1" smtClean="0">
                <a:latin typeface="+mn-lt"/>
              </a:rPr>
              <a:t>Tool</a:t>
            </a:r>
            <a:r>
              <a:rPr lang="fr-FR" altLang="fr-FR" sz="2400" b="1" dirty="0" smtClean="0">
                <a:latin typeface="+mn-lt"/>
              </a:rPr>
              <a:t>: </a:t>
            </a:r>
            <a:r>
              <a:rPr lang="fr-FR" altLang="fr-FR" sz="2400" b="1" dirty="0" smtClean="0">
                <a:latin typeface="+mn-lt"/>
              </a:rPr>
              <a:t>a </a:t>
            </a:r>
            <a:r>
              <a:rPr lang="fr-FR" altLang="fr-FR" sz="2400" b="1" dirty="0" err="1" smtClean="0">
                <a:latin typeface="+mn-lt"/>
              </a:rPr>
              <a:t>forest</a:t>
            </a:r>
            <a:r>
              <a:rPr lang="fr-FR" altLang="fr-FR" sz="2400" b="1" dirty="0" smtClean="0">
                <a:latin typeface="+mn-lt"/>
              </a:rPr>
              <a:t> </a:t>
            </a:r>
            <a:r>
              <a:rPr lang="fr-FR" altLang="fr-FR" sz="2400" b="1" dirty="0" err="1" smtClean="0">
                <a:latin typeface="+mn-lt"/>
              </a:rPr>
              <a:t>community</a:t>
            </a:r>
            <a:r>
              <a:rPr lang="fr-FR" altLang="fr-FR" sz="2400" b="1" dirty="0" smtClean="0">
                <a:latin typeface="+mn-lt"/>
              </a:rPr>
              <a:t> </a:t>
            </a:r>
            <a:r>
              <a:rPr lang="fr-FR" altLang="fr-FR" sz="2400" b="1" dirty="0" err="1" smtClean="0">
                <a:latin typeface="+mn-lt"/>
              </a:rPr>
              <a:t>growth</a:t>
            </a:r>
            <a:r>
              <a:rPr lang="fr-FR" altLang="fr-FR" sz="2400" b="1" dirty="0" smtClean="0">
                <a:latin typeface="+mn-lt"/>
              </a:rPr>
              <a:t> model </a:t>
            </a:r>
            <a:r>
              <a:rPr lang="fr-FR" altLang="fr-FR" sz="2400" dirty="0" smtClean="0">
                <a:latin typeface="+mn-lt"/>
              </a:rPr>
              <a:t>FORCEEPS (Morin et al. 2021)</a:t>
            </a:r>
          </a:p>
          <a:p>
            <a:pPr>
              <a:spcBef>
                <a:spcPct val="0"/>
              </a:spcBef>
              <a:buFontTx/>
              <a:buNone/>
            </a:pPr>
            <a:r>
              <a:rPr lang="fr-FR" altLang="fr-FR" sz="2400" b="1" dirty="0" smtClean="0">
                <a:latin typeface="+mn-lt"/>
              </a:rPr>
              <a:t>Objectives</a:t>
            </a:r>
            <a:r>
              <a:rPr lang="fr-FR" altLang="fr-FR" sz="2400" dirty="0" smtClean="0">
                <a:latin typeface="+mn-lt"/>
              </a:rPr>
              <a:t>: how </a:t>
            </a:r>
            <a:r>
              <a:rPr lang="fr-FR" altLang="fr-FR" sz="2400" dirty="0" err="1" smtClean="0">
                <a:latin typeface="+mn-lt"/>
              </a:rPr>
              <a:t>competition</a:t>
            </a:r>
            <a:r>
              <a:rPr lang="fr-FR" altLang="fr-FR" sz="2400" dirty="0" smtClean="0">
                <a:latin typeface="+mn-lt"/>
              </a:rPr>
              <a:t> </a:t>
            </a:r>
            <a:r>
              <a:rPr lang="fr-FR" altLang="fr-FR" sz="2400" dirty="0" err="1" smtClean="0">
                <a:latin typeface="+mn-lt"/>
              </a:rPr>
              <a:t>filters</a:t>
            </a:r>
            <a:r>
              <a:rPr lang="fr-FR" altLang="fr-FR" sz="2400" dirty="0" smtClean="0">
                <a:latin typeface="+mn-lt"/>
              </a:rPr>
              <a:t> out the </a:t>
            </a:r>
            <a:r>
              <a:rPr lang="fr-FR" altLang="fr-FR" sz="2400" dirty="0" err="1" smtClean="0">
                <a:latin typeface="+mn-lt"/>
              </a:rPr>
              <a:t>species</a:t>
            </a:r>
            <a:r>
              <a:rPr lang="fr-FR" altLang="fr-FR" sz="2400" dirty="0" smtClean="0">
                <a:latin typeface="+mn-lt"/>
              </a:rPr>
              <a:t> pool? </a:t>
            </a:r>
            <a:endParaRPr lang="fr-FR" altLang="fr-FR" sz="2400" dirty="0">
              <a:latin typeface="+mn-lt"/>
            </a:endParaRPr>
          </a:p>
          <a:p>
            <a:pPr>
              <a:spcBef>
                <a:spcPct val="0"/>
              </a:spcBef>
              <a:buFontTx/>
              <a:buNone/>
            </a:pPr>
            <a:endParaRPr lang="fr-FR" altLang="fr-FR" sz="2400" b="1" dirty="0" smtClean="0">
              <a:latin typeface="+mn-lt"/>
            </a:endParaRPr>
          </a:p>
          <a:p>
            <a:pPr>
              <a:spcBef>
                <a:spcPct val="0"/>
              </a:spcBef>
              <a:buFontTx/>
              <a:buNone/>
            </a:pPr>
            <a:endParaRPr lang="fr-FR" altLang="fr-FR" sz="2400" b="1" dirty="0">
              <a:latin typeface="+mn-lt"/>
            </a:endParaRPr>
          </a:p>
          <a:p>
            <a:pPr>
              <a:spcBef>
                <a:spcPct val="0"/>
              </a:spcBef>
              <a:buFontTx/>
              <a:buNone/>
            </a:pPr>
            <a:endParaRPr lang="fr-FR" altLang="fr-FR" sz="2400" b="1" dirty="0" smtClean="0">
              <a:latin typeface="+mn-lt"/>
            </a:endParaRPr>
          </a:p>
          <a:p>
            <a:pPr>
              <a:spcBef>
                <a:spcPct val="0"/>
              </a:spcBef>
              <a:buFontTx/>
              <a:buNone/>
            </a:pPr>
            <a:endParaRPr lang="fr-FR" altLang="fr-FR" sz="2400" b="1" dirty="0">
              <a:latin typeface="+mn-lt"/>
            </a:endParaRPr>
          </a:p>
          <a:p>
            <a:pPr>
              <a:spcBef>
                <a:spcPct val="0"/>
              </a:spcBef>
              <a:buFontTx/>
              <a:buNone/>
            </a:pPr>
            <a:endParaRPr lang="fr-FR" altLang="fr-FR" sz="2400" b="1" dirty="0" smtClean="0">
              <a:latin typeface="+mn-lt"/>
            </a:endParaRPr>
          </a:p>
          <a:p>
            <a:pPr>
              <a:spcBef>
                <a:spcPct val="0"/>
              </a:spcBef>
              <a:buFontTx/>
              <a:buNone/>
            </a:pPr>
            <a:endParaRPr lang="fr-FR" altLang="fr-FR" sz="2400" b="1" dirty="0">
              <a:latin typeface="+mn-lt"/>
            </a:endParaRPr>
          </a:p>
          <a:p>
            <a:pPr>
              <a:spcBef>
                <a:spcPct val="0"/>
              </a:spcBef>
              <a:buFontTx/>
              <a:buNone/>
            </a:pPr>
            <a:endParaRPr lang="fr-FR" altLang="fr-FR" sz="2400" b="1" dirty="0" smtClean="0">
              <a:latin typeface="+mn-lt"/>
            </a:endParaRPr>
          </a:p>
        </p:txBody>
      </p:sp>
      <p:grpSp>
        <p:nvGrpSpPr>
          <p:cNvPr id="29" name="Groupe 28"/>
          <p:cNvGrpSpPr>
            <a:grpSpLocks/>
          </p:cNvGrpSpPr>
          <p:nvPr/>
        </p:nvGrpSpPr>
        <p:grpSpPr bwMode="auto">
          <a:xfrm>
            <a:off x="0" y="6592351"/>
            <a:ext cx="9144000" cy="268287"/>
            <a:chOff x="714375" y="6599238"/>
            <a:chExt cx="8897938" cy="268287"/>
          </a:xfrm>
        </p:grpSpPr>
        <p:grpSp>
          <p:nvGrpSpPr>
            <p:cNvPr id="30" name="Groupe 29"/>
            <p:cNvGrpSpPr>
              <a:grpSpLocks/>
            </p:cNvGrpSpPr>
            <p:nvPr/>
          </p:nvGrpSpPr>
          <p:grpSpPr bwMode="auto">
            <a:xfrm>
              <a:off x="714375" y="6599238"/>
              <a:ext cx="8897938" cy="268287"/>
              <a:chOff x="43378" y="6589713"/>
              <a:chExt cx="9872540" cy="268287"/>
            </a:xfrm>
            <a:solidFill>
              <a:srgbClr val="419943"/>
            </a:solidFill>
          </p:grpSpPr>
          <p:sp>
            <p:nvSpPr>
              <p:cNvPr id="32" name="Rectangle 31"/>
              <p:cNvSpPr>
                <a:spLocks noChangeArrowheads="1"/>
              </p:cNvSpPr>
              <p:nvPr/>
            </p:nvSpPr>
            <p:spPr bwMode="auto">
              <a:xfrm>
                <a:off x="43378" y="6589713"/>
                <a:ext cx="9872540" cy="268287"/>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9pPr>
              </a:lstStyle>
              <a:p>
                <a:pPr>
                  <a:spcBef>
                    <a:spcPct val="0"/>
                  </a:spcBef>
                  <a:buFontTx/>
                  <a:buNone/>
                  <a:defRPr/>
                </a:pPr>
                <a:endParaRPr lang="fr-FR" altLang="fr-FR" sz="2400" dirty="0" smtClean="0">
                  <a:latin typeface="Trebuchet MS" pitchFamily="34" charset="0"/>
                  <a:ea typeface="ＭＳ Ｐゴシック" pitchFamily="16" charset="-128"/>
                </a:endParaRPr>
              </a:p>
            </p:txBody>
          </p:sp>
          <p:sp>
            <p:nvSpPr>
              <p:cNvPr id="33" name="Rectangle 32"/>
              <p:cNvSpPr>
                <a:spLocks noChangeArrowheads="1"/>
              </p:cNvSpPr>
              <p:nvPr/>
            </p:nvSpPr>
            <p:spPr bwMode="auto">
              <a:xfrm>
                <a:off x="2843808" y="6634406"/>
                <a:ext cx="6983413" cy="212725"/>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9pPr>
              </a:lstStyle>
              <a:p>
                <a:pPr>
                  <a:lnSpc>
                    <a:spcPct val="95000"/>
                  </a:lnSpc>
                  <a:spcBef>
                    <a:spcPct val="0"/>
                  </a:spcBef>
                  <a:buFontTx/>
                  <a:buNone/>
                  <a:defRPr/>
                </a:pPr>
                <a:endParaRPr lang="fr-FR" altLang="fr-FR" sz="1100" b="1" dirty="0" smtClean="0">
                  <a:solidFill>
                    <a:schemeClr val="bg1"/>
                  </a:solidFill>
                  <a:latin typeface="Calibri" panose="020F0502020204030204" pitchFamily="34" charset="0"/>
                  <a:ea typeface="ＭＳ Ｐゴシック" pitchFamily="16" charset="-128"/>
                  <a:cs typeface="Calibri" panose="020F0502020204030204" pitchFamily="34" charset="0"/>
                </a:endParaRPr>
              </a:p>
            </p:txBody>
          </p:sp>
        </p:grpSp>
        <p:pic>
          <p:nvPicPr>
            <p:cNvPr id="31" name="Picture 20" descr="CONTRAS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0800000" flipH="1" flipV="1">
              <a:off x="2552760" y="6626822"/>
              <a:ext cx="425993" cy="2136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1" name="Image 10"/>
          <p:cNvPicPr>
            <a:picLocks noChangeAspect="1"/>
          </p:cNvPicPr>
          <p:nvPr/>
        </p:nvPicPr>
        <p:blipFill>
          <a:blip r:embed="rId4"/>
          <a:stretch>
            <a:fillRect/>
          </a:stretch>
        </p:blipFill>
        <p:spPr>
          <a:xfrm>
            <a:off x="212527" y="1445342"/>
            <a:ext cx="8718945" cy="4937657"/>
          </a:xfrm>
          <a:prstGeom prst="rect">
            <a:avLst/>
          </a:prstGeom>
        </p:spPr>
      </p:pic>
    </p:spTree>
    <p:extLst>
      <p:ext uri="{BB962C8B-B14F-4D97-AF65-F5344CB8AC3E}">
        <p14:creationId xmlns:p14="http://schemas.microsoft.com/office/powerpoint/2010/main" val="520385352"/>
      </p:ext>
    </p:extLst>
  </p:cSld>
  <p:clrMapOvr>
    <a:masterClrMapping/>
  </p:clrMapOvr>
  <p:timing>
    <p:tnLst>
      <p:par>
        <p:cTn id="1" dur="indefinite" restart="never" nodeType="tmRoot"/>
      </p:par>
    </p:tnLst>
  </p:timing>
</p:sld>
</file>

<file path=ppt/theme/theme1.xml><?xml version="1.0" encoding="utf-8"?>
<a:theme xmlns:a="http://schemas.openxmlformats.org/drawingml/2006/main" name="Thème Office">
  <a:themeElements>
    <a:clrScheme name="Thème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Thème 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hèm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3935</TotalTime>
  <Words>3203</Words>
  <Application>Microsoft Office PowerPoint</Application>
  <PresentationFormat>Affichage à l'écran (4:3)</PresentationFormat>
  <Paragraphs>143</Paragraphs>
  <Slides>13</Slides>
  <Notes>11</Notes>
  <HiddenSlides>0</HiddenSlides>
  <MMClips>0</MMClips>
  <ScaleCrop>false</ScaleCrop>
  <HeadingPairs>
    <vt:vector size="6" baseType="variant">
      <vt:variant>
        <vt:lpstr>Polices utilisées</vt:lpstr>
      </vt:variant>
      <vt:variant>
        <vt:i4>7</vt:i4>
      </vt:variant>
      <vt:variant>
        <vt:lpstr>Thème</vt:lpstr>
      </vt:variant>
      <vt:variant>
        <vt:i4>1</vt:i4>
      </vt:variant>
      <vt:variant>
        <vt:lpstr>Titres des diapositives</vt:lpstr>
      </vt:variant>
      <vt:variant>
        <vt:i4>13</vt:i4>
      </vt:variant>
    </vt:vector>
  </HeadingPairs>
  <TitlesOfParts>
    <vt:vector size="21" baseType="lpstr">
      <vt:lpstr>MS PGothic</vt:lpstr>
      <vt:lpstr>Arial</vt:lpstr>
      <vt:lpstr>Arial Nova Cond Light</vt:lpstr>
      <vt:lpstr>Calibri</vt:lpstr>
      <vt:lpstr>Calibri Light</vt:lpstr>
      <vt:lpstr>Cambria</vt:lpstr>
      <vt:lpstr>Trebuchet MS</vt:lpstr>
      <vt:lpstr>Thème Office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Jean-Marc LIMOUSIN</dc:creator>
  <cp:lastModifiedBy>Florent MOUILLOT</cp:lastModifiedBy>
  <cp:revision>333</cp:revision>
  <dcterms:created xsi:type="dcterms:W3CDTF">2015-09-15T18:48:21Z</dcterms:created>
  <dcterms:modified xsi:type="dcterms:W3CDTF">2022-12-05T15:00:08Z</dcterms:modified>
</cp:coreProperties>
</file>